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83" r:id="rId1"/>
    <p:sldMasterId id="2147483971" r:id="rId2"/>
    <p:sldMasterId id="2147484434" r:id="rId3"/>
  </p:sldMasterIdLst>
  <p:notesMasterIdLst>
    <p:notesMasterId r:id="rId19"/>
  </p:notesMasterIdLst>
  <p:handoutMasterIdLst>
    <p:handoutMasterId r:id="rId20"/>
  </p:handoutMasterIdLst>
  <p:sldIdLst>
    <p:sldId id="256" r:id="rId4"/>
    <p:sldId id="446" r:id="rId5"/>
    <p:sldId id="442" r:id="rId6"/>
    <p:sldId id="444" r:id="rId7"/>
    <p:sldId id="378" r:id="rId8"/>
    <p:sldId id="309" r:id="rId9"/>
    <p:sldId id="447" r:id="rId10"/>
    <p:sldId id="437" r:id="rId11"/>
    <p:sldId id="445" r:id="rId12"/>
    <p:sldId id="439" r:id="rId13"/>
    <p:sldId id="416" r:id="rId14"/>
    <p:sldId id="443" r:id="rId15"/>
    <p:sldId id="417" r:id="rId16"/>
    <p:sldId id="422" r:id="rId17"/>
    <p:sldId id="424" r:id="rId18"/>
  </p:sldIdLst>
  <p:sldSz cx="9144000" cy="5143500" type="screen16x9"/>
  <p:notesSz cx="7102475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orient="horz" pos="2164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9D2D57-D194-79FC-0156-2D56FD639A43}" name="Solbakov VV (Солбаков ВВ)" initials="VVS" userId="Solbakov VV (Солбаков ВВ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CCFF"/>
    <a:srgbClr val="00FFFF"/>
    <a:srgbClr val="04B000"/>
    <a:srgbClr val="CCFF99"/>
    <a:srgbClr val="FFFF66"/>
    <a:srgbClr val="FFCCCC"/>
    <a:srgbClr val="1F1F3D"/>
    <a:srgbClr val="50509E"/>
    <a:srgbClr val="EE5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55" autoAdjust="0"/>
    <p:restoredTop sz="80525" autoAdjust="0"/>
  </p:normalViewPr>
  <p:slideViewPr>
    <p:cSldViewPr>
      <p:cViewPr>
        <p:scale>
          <a:sx n="66" d="100"/>
          <a:sy n="66" d="100"/>
        </p:scale>
        <p:origin x="-2934" y="-1338"/>
      </p:cViewPr>
      <p:guideLst>
        <p:guide orient="horz" pos="2160"/>
        <p:guide orient="horz" pos="1620"/>
        <p:guide orient="horz" pos="216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8/10/relationships/authors" Target="authors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163" cy="51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6" y="1"/>
            <a:ext cx="3078163" cy="51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8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0103"/>
            <a:ext cx="3078163" cy="51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6" y="9720103"/>
            <a:ext cx="3078163" cy="51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3696CD0-7575-4FC9-B971-91324CCABC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524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163" cy="51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6" y="1"/>
            <a:ext cx="3078163" cy="51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6763"/>
            <a:ext cx="6821487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433"/>
            <a:ext cx="5683250" cy="460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0103"/>
            <a:ext cx="3078163" cy="51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6" y="9720103"/>
            <a:ext cx="3078163" cy="51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546A74E-0D09-4EC3-AA6D-D2445B5E8A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995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2D50E37-F701-4230-8CAB-6E514BC8BFE0}" type="slidenum">
              <a:rPr lang="ru-RU" altLang="ru-RU" smtClean="0"/>
              <a:pPr eaLnBrk="1" hangingPunct="1">
                <a:spcBef>
                  <a:spcPct val="0"/>
                </a:spcBef>
                <a:defRPr/>
              </a:pPr>
              <a:t>1</a:t>
            </a:fld>
            <a:endParaRPr lang="ru-RU" altLang="ru-RU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23075" cy="38385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xmlns="" id="{170F2258-8BA2-4A64-A638-2956E4FD9E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9938" indent="-296863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4275" indent="-236538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58938" indent="-238125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32013" indent="-236538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892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464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036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608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D5A55D6-8C77-4E6A-AAAE-C4F344ED89DE}" type="slidenum">
              <a:rPr lang="ru-RU" altLang="ru-RU">
                <a:latin typeface="Arial" panose="020B0604020202020204" pitchFamily="34" charset="0"/>
              </a:rPr>
              <a:pPr eaLnBrk="1" hangingPunct="1"/>
              <a:t>10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FA966A89-677D-4706-818E-731F7CDA2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19900" cy="3836987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xmlns="" id="{06754374-2BC6-44FB-B97C-50CF9A9F1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800" dirty="0">
                <a:solidFill>
                  <a:srgbClr val="0F111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Потенциальные взаимодействий нефти и льда варьируются в зависимости от типа нефти, поскольку каждая имеет свои собственные характеристики нефти, аспекты выветривания, деградации и транспорта. В результате различные типы нефти могут иметь разные пути взаимодействия нефти и льда (например, захват подо льдом; транспорт через трещины, каналы рассола и разводья). Ситуация еще более усложняется ледовыми условиями, такими как наземный или океанический лед, возраст льда и шероховатость льда. Шероховатость является важным качеством, поскольку она определяет, сколько нефти может содержаться во льду. </a:t>
            </a:r>
            <a:endParaRPr lang="ru-RU" altLang="ru-RU" sz="9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04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FA7C7C-1CC5-457E-9AB4-DB3071BB4FF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23075" cy="38385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Гидрометеорологические  и географические условия в арктических и субарктических областях могут оказывать влияние на эффективность реализации планов реагирования на морские разливы нефти в АЗ РФ в следующих аспектах: (а) обнаружение нефтяного загрязнения; (б) транспортировка оборудования, материалов и персонала к месту проведения работ, а также вывоз образующихся отходов к местам утилизации; (в) применение различных средств борьбы с нефтяными разливами во время операции ЛРН; (г) ликвидация последствий воздействия нефтяного загрязнения на уязвимые элементы экосистемы региона. В сегодняшнем докладе мы рассмотрим влияние г/м условий только на применимость различных средств реагирования.</a:t>
            </a:r>
          </a:p>
          <a:p>
            <a:pPr eaLnBrk="1" hangingPunct="1"/>
            <a:endParaRPr lang="ru-RU" altLang="ru-RU" dirty="0">
              <a:solidFill>
                <a:srgbClr val="002060"/>
              </a:solidFill>
            </a:endParaRPr>
          </a:p>
          <a:p>
            <a:pPr eaLnBrk="1" hangingPunct="1"/>
            <a:endParaRPr lang="ru-RU" altLang="ru-RU" dirty="0">
              <a:solidFill>
                <a:srgbClr val="002060"/>
              </a:solidFill>
            </a:endParaRPr>
          </a:p>
          <a:p>
            <a:pPr eaLnBrk="1" hangingPunct="1"/>
            <a:endParaRPr lang="ru-RU" altLang="ru-RU" dirty="0">
              <a:solidFill>
                <a:srgbClr val="002060"/>
              </a:solidFill>
            </a:endParaRPr>
          </a:p>
          <a:p>
            <a:pPr eaLnBrk="1" hangingPunct="1"/>
            <a:endParaRPr lang="ru-RU" altLang="ru-RU" dirty="0">
              <a:solidFill>
                <a:srgbClr val="002060"/>
              </a:solidFill>
            </a:endParaRPr>
          </a:p>
          <a:p>
            <a:pPr eaLnBrk="1" hangingPunct="1"/>
            <a:endParaRPr lang="ru-RU" altLang="ru-RU" b="1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FA7C7C-1CC5-457E-9AB4-DB3071BB4FF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23075" cy="38385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Наиболее распространенным методом сбора нефти на морских акваториях является локализация нефтяного пятна </a:t>
            </a:r>
            <a:r>
              <a:rPr lang="ru-RU" altLang="ru-RU" dirty="0" err="1">
                <a:solidFill>
                  <a:srgbClr val="002060"/>
                </a:solidFill>
              </a:rPr>
              <a:t>боновыми</a:t>
            </a:r>
            <a:r>
              <a:rPr lang="ru-RU" altLang="ru-RU" dirty="0">
                <a:solidFill>
                  <a:srgbClr val="002060"/>
                </a:solidFill>
              </a:rPr>
              <a:t> заграждениями и использование </a:t>
            </a:r>
            <a:r>
              <a:rPr lang="ru-RU" altLang="ru-RU" dirty="0" err="1">
                <a:solidFill>
                  <a:srgbClr val="002060"/>
                </a:solidFill>
              </a:rPr>
              <a:t>скиммеров</a:t>
            </a:r>
            <a:r>
              <a:rPr lang="ru-RU" altLang="ru-RU" dirty="0">
                <a:solidFill>
                  <a:srgbClr val="002060"/>
                </a:solidFill>
              </a:rPr>
              <a:t> для удаления нефти с поверхности. В этой стратегии реагирования также есть подвиды – траление, сбор в ледовых условиях, использование нескольких судов. Вообще говоря, существуют альтернативные методы борьбы с разливами нефти в море – сжигание на месте и диспергирование, однако в нашей стране для применения таких стратегий необходимо получение специальных разрешений. Все стратегии реагирования имеют ограничения по применению в зависимости от погодных условий.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9 — условия сплоченности льда достаточные для удержания нефти, но разлив еще не инкапсулируется ледовым полем. Горящая жидкость сбрасывается из устройства подвешенного к вертолету.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10 — условия сплоченности не обеспечивают удержание нефти и одновременно препятствуют использованию бонов, используется комбинация средств: химические реагенты обеспечивают «концентрацию» толщины нефти, достаточную для сжигания, химические реагенты и горящая жидкость сбрасывается из устройства подвешенного к вертолету.</a:t>
            </a:r>
          </a:p>
          <a:p>
            <a:pPr eaLnBrk="1" hangingPunct="1"/>
            <a:endParaRPr lang="ru-RU" altLang="ru-RU" dirty="0">
              <a:solidFill>
                <a:srgbClr val="002060"/>
              </a:solidFill>
            </a:endParaRPr>
          </a:p>
          <a:p>
            <a:pPr eaLnBrk="1" hangingPunct="1"/>
            <a:endParaRPr lang="ru-RU" altLang="ru-RU" dirty="0">
              <a:solidFill>
                <a:srgbClr val="002060"/>
              </a:solidFill>
            </a:endParaRPr>
          </a:p>
          <a:p>
            <a:pPr eaLnBrk="1" hangingPunct="1"/>
            <a:endParaRPr lang="ru-RU" altLang="ru-RU" dirty="0">
              <a:solidFill>
                <a:srgbClr val="002060"/>
              </a:solidFill>
            </a:endParaRPr>
          </a:p>
          <a:p>
            <a:pPr eaLnBrk="1" hangingPunct="1"/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2245264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7FA7C7C-1CC5-457E-9AB4-DB3071BB4FFF}" type="slidenum">
              <a:rPr lang="ru-RU" altLang="ru-RU" smtClean="0"/>
              <a:pPr eaLnBrk="1" hangingPunct="1">
                <a:spcBef>
                  <a:spcPct val="0"/>
                </a:spcBef>
                <a:defRPr/>
              </a:pPr>
              <a:t>13</a:t>
            </a:fld>
            <a:endParaRPr lang="ru-RU" altLang="ru-RU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23075" cy="38385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Для примера мы приводим диапазоны значений гидрометеорологических параметров для двух стратегий реагирования механическими средствами. Эти значения взяты из отчета группы экспертов арктического совета. Ссылка а отчет на слайде. Принцип светофора – зеленым условия благоприятные, желтым – пограничные и красным – условия, в которых реагирование рассматриваемыми средствами невозможно. Обратим внимание, что одиночное судно в ледовых условиях хорошо работает при высокой сплоченности льда и практически неэффективно на открытой воде.  Для судов с боновыми заграждениями ситуация обратная.</a:t>
            </a: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В левой колонке представлены гидрометеорологические параметры, которые необходимо принимать во внимание, оценивая стратегии борьбы с разливами.</a:t>
            </a:r>
          </a:p>
          <a:p>
            <a:pPr eaLnBrk="1" hangingPunct="1"/>
            <a:endParaRPr lang="ru-RU" altLang="ru-RU" dirty="0">
              <a:solidFill>
                <a:srgbClr val="002060"/>
              </a:solidFill>
            </a:endParaRPr>
          </a:p>
          <a:p>
            <a:pPr eaLnBrk="1" hangingPunct="1"/>
            <a:endParaRPr lang="ru-RU" altLang="ru-RU" dirty="0">
              <a:solidFill>
                <a:srgbClr val="002060"/>
              </a:solidFill>
            </a:endParaRPr>
          </a:p>
          <a:p>
            <a:pPr eaLnBrk="1" hangingPunct="1"/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1553005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7FA7C7C-1CC5-457E-9AB4-DB3071BB4FFF}" type="slidenum">
              <a:rPr lang="ru-RU" altLang="ru-RU" smtClean="0"/>
              <a:pPr eaLnBrk="1" hangingPunct="1">
                <a:spcBef>
                  <a:spcPct val="0"/>
                </a:spcBef>
                <a:defRPr/>
              </a:pPr>
              <a:t>14</a:t>
            </a:fld>
            <a:endParaRPr lang="ru-RU" altLang="ru-RU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23075" cy="38385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На левой панели показана изменение в годовом цикле подекадно осредненных отдельных параметров г/м режима. Для каждого параметра приведена вероятность принять значения благоприятные для проведения операций ЛРН. Объяснимо, что высокие значения вероятности благоприятных условий для летнего варианта реагирования отмечаются летом, для зимнего варианта – зимой. Анализ подобных графиков позволяет сделать вывод о том, какой параметр </a:t>
            </a:r>
            <a:r>
              <a:rPr lang="ru-RU" altLang="ru-RU" dirty="0" err="1">
                <a:solidFill>
                  <a:srgbClr val="002060"/>
                </a:solidFill>
              </a:rPr>
              <a:t>гидрометрежима</a:t>
            </a:r>
            <a:r>
              <a:rPr lang="ru-RU" altLang="ru-RU" dirty="0">
                <a:solidFill>
                  <a:srgbClr val="002060"/>
                </a:solidFill>
              </a:rPr>
              <a:t> наиболее критичен для выбранной стратегии реагирования.</a:t>
            </a:r>
          </a:p>
          <a:p>
            <a:pPr eaLnBrk="1" hangingPunct="1"/>
            <a:endParaRPr lang="ru-RU" altLang="ru-RU" dirty="0">
              <a:solidFill>
                <a:srgbClr val="002060"/>
              </a:solidFill>
            </a:endParaRPr>
          </a:p>
          <a:p>
            <a:pPr eaLnBrk="1" hangingPunct="1"/>
            <a:endParaRPr lang="ru-RU" altLang="ru-RU" dirty="0">
              <a:solidFill>
                <a:srgbClr val="002060"/>
              </a:solidFill>
            </a:endParaRPr>
          </a:p>
          <a:p>
            <a:pPr eaLnBrk="1" hangingPunct="1"/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1608631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7FA7C7C-1CC5-457E-9AB4-DB3071BB4FFF}" type="slidenum">
              <a:rPr lang="ru-RU" altLang="ru-RU" smtClean="0"/>
              <a:pPr eaLnBrk="1" hangingPunct="1">
                <a:spcBef>
                  <a:spcPct val="0"/>
                </a:spcBef>
                <a:defRPr/>
              </a:pPr>
              <a:t>15</a:t>
            </a:fld>
            <a:endParaRPr lang="ru-RU" altLang="ru-RU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23075" cy="38385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в докладе "</a:t>
            </a:r>
            <a:r>
              <a:rPr lang="ru-RU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Моделирование разливов нефти и нефтепродуктов в Арктике. Реальность и перспективы" </a:t>
            </a:r>
            <a:r>
              <a:rPr lang="ru-RU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будет уделено внимание двум отдельным научно-практическим вопросам: (1) необходимости инфраструктурной поддержки моделирования в реальных ЧС, имея в виду обеспечение гидрометеорологической информацией, данными ДЗЗ, сведениями об источнике сброса нефти и нефтепродуктов (ННП), сведения об ООПТ и пр., разработке регламентов информационного обмена и (2) необходимости исследования поведения разливов нефти в ледовых условиях и низких температурах. Опыт реагирования на разлив мазута в Керченском проливе показал, что необходим системный подход к информационной поддержке принятия решений и выборе стратегии реагирования, адекватной возникающим экологическим угрозам и обеспечивающим безопасность работы АСФ и населения.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Проведенный в 2019 году масштабный международный семинар, посвященный разработке методов и моделей для прогнозирования распространения нефти и нефтепродуктов в ледовых условиях, к сожалению, не имел  результативного продолжения. Вопросы, сформулированные участниками семинара, до настоящего времени не нашли решения. Дополнительно, Керченская авария выявила существенные пробелы в представлениях о трансформации разливов в прибрежной зоне. Научно-практические шаги, направленные на решение вышеуказанных проблем, дадут основания для повышения уровня доверия к результатам прогнозов, обеспечат своевременность доведения результатов моделирования  до лиц, принимающих решения в ходе кампании по минимизации последствий  ЧС.</a:t>
            </a:r>
            <a:endParaRPr lang="ru-RU" altLang="ru-RU" b="0" dirty="0"/>
          </a:p>
        </p:txBody>
      </p:sp>
    </p:spTree>
    <p:extLst>
      <p:ext uri="{BB962C8B-B14F-4D97-AF65-F5344CB8AC3E}">
        <p14:creationId xmlns:p14="http://schemas.microsoft.com/office/powerpoint/2010/main" val="306614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xmlns="" id="{170F2258-8BA2-4A64-A638-2956E4FD9E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9938" indent="-296863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4275" indent="-236538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58938" indent="-238125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32013" indent="-236538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892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464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036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608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D5A55D6-8C77-4E6A-AAAE-C4F344ED89DE}" type="slidenum">
              <a:rPr lang="ru-RU" altLang="ru-RU">
                <a:latin typeface="Arial" panose="020B0604020202020204" pitchFamily="34" charset="0"/>
              </a:rPr>
              <a:pPr eaLnBrk="1" hangingPunct="1"/>
              <a:t>2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FA966A89-677D-4706-818E-731F7CDA2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19900" cy="3836987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xmlns="" id="{06754374-2BC6-44FB-B97C-50CF9A9F1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indent="472440">
              <a:lnSpc>
                <a:spcPct val="107000"/>
              </a:lnSpc>
              <a:spcAft>
                <a:spcPts val="800"/>
              </a:spcAft>
            </a:pPr>
            <a:r>
              <a:rPr lang="ru-RU" altLang="ru-RU" sz="900">
                <a:latin typeface="Arial" panose="020B0604020202020204" pitchFamily="34" charset="0"/>
              </a:rPr>
              <a:t>Если коротко – пришла пора из кубиков сложить пазл.</a:t>
            </a:r>
            <a:endParaRPr lang="ru-RU" altLang="ru-RU" sz="9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23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7FA7C7C-1CC5-457E-9AB4-DB3071BB4FFF}" type="slidenum">
              <a:rPr lang="ru-RU" altLang="ru-RU" smtClean="0"/>
              <a:pPr eaLnBrk="1" hangingPunct="1">
                <a:spcBef>
                  <a:spcPct val="0"/>
                </a:spcBef>
                <a:defRPr/>
              </a:pPr>
              <a:t>3</a:t>
            </a:fld>
            <a:endParaRPr lang="ru-RU" altLang="ru-RU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23075" cy="38385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None/>
            </a:pPr>
            <a:endParaRPr lang="ru-RU" altLang="ru-RU" b="0" dirty="0"/>
          </a:p>
        </p:txBody>
      </p:sp>
    </p:spTree>
    <p:extLst>
      <p:ext uri="{BB962C8B-B14F-4D97-AF65-F5344CB8AC3E}">
        <p14:creationId xmlns:p14="http://schemas.microsoft.com/office/powerpoint/2010/main" val="4108038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xmlns="" id="{170F2258-8BA2-4A64-A638-2956E4FD9E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9938" indent="-296863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4275" indent="-236538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58938" indent="-238125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32013" indent="-236538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892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464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036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608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D5A55D6-8C77-4E6A-AAAE-C4F344ED89DE}" type="slidenum">
              <a:rPr lang="ru-RU" altLang="ru-RU">
                <a:latin typeface="Arial" panose="020B0604020202020204" pitchFamily="34" charset="0"/>
              </a:rPr>
              <a:pPr eaLnBrk="1" hangingPunct="1"/>
              <a:t>4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FA966A89-677D-4706-818E-731F7CDA2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19900" cy="3836987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xmlns="" id="{06754374-2BC6-44FB-B97C-50CF9A9F1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indent="47244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оценки последствий ЧС проводятся реконструкции развития аварийной ситуации. На слайде показаны последовательные положения разлива мазута в предположении непрерывного вытекания от места крушения танкеров. Зелеными и фиолетовыми треугольниками и квадратиками отмечены места, где по результатам ДЗЗ были зафиксированы начальные позиции шлейфов нефтепродукта. Обращаю ваше внимание, что в течение 15 декабря мазут распространялся в сторону Таманского полуострова, повернув вечером в юго-восточном направлении. Вечером 16 декабря многокилометровый шлейф мазута вытянулся вдоль Анапской пересыпи и в течение ночи и дня 17 декабря был вынесен на пляжи и осел на дно в прибрежной зоне, образовав источник вторичного загрязнения на будущее. Из моделирования понятно, что основной удар пришелся на район Анапы. Результаты моделирования в целом соответствуют сообщениям в СМИ о наблюдениях выноса мазутных пятен на берег.</a:t>
            </a: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инцидента операции на море не проводись из за шторма, но масштабы загрязнения курортной зоны были впечатляющими.</a:t>
            </a: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Хочу обратить внимание, что ликвидация разлива мазута Керченского инцидента и кампания в Мексиканском заливе проходили в некотором смысле (в прямом и переносном) в курортных условиях. В условиях Арктики и Дальнего Востока проведение мероприятий окажется гораздо сложнее.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для нас важен Керченский кейс?</a:t>
            </a:r>
            <a:endParaRPr lang="ru-RU" altLang="ru-RU" sz="9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52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380952C-FA7D-418D-816B-51997B40BFE9}" type="slidenum">
              <a:rPr lang="ru-RU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5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19900" cy="3836987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9327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xmlns="" id="{170F2258-8BA2-4A64-A638-2956E4FD9E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9938" indent="-296863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4275" indent="-236538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58938" indent="-238125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32013" indent="-236538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892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464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036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608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D5A55D6-8C77-4E6A-AAAE-C4F344ED89DE}" type="slidenum">
              <a:rPr lang="ru-RU" altLang="ru-RU">
                <a:latin typeface="Arial" panose="020B0604020202020204" pitchFamily="34" charset="0"/>
              </a:rPr>
              <a:pPr eaLnBrk="1" hangingPunct="1"/>
              <a:t>6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FA966A89-677D-4706-818E-731F7CDA2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19900" cy="3836987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xmlns="" id="{06754374-2BC6-44FB-B97C-50CF9A9F1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indent="47244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слайде представлена упрощенная схема эволюции нефтяного разлива в морской среде. Перечислены основные процессы трансформации нефтяного разлива в море, к ним относятся – растекание по поверхности моря и перенос течениями и ветром, испарение и диспергирование нефтяных пленок, образование эмульсий и многие другие процессы.  Эти общеизвестные сведения приведены лишь с одной целью. Для того, чтобы обозначить среди них практически не изученные или с низким уровнем доверия к результатам расчетов – процессы седиментации на морское дно и образование песчано-нефтяных матов. Как оказывается, в дополнение к понятным процессам распространения нефти в различных формах и по поверхности моря, и в водной толще, появилось одна «темная» область – береговая зона. Обратите внимание – в центре кадра типичная картина прибрежной зон. На море практически штиль, а на берег накатывают обрушающиеся на мелководье волны. В случае с Анапой именно специфика береговой зоны привела к столь масштабным усилиям по ликвидации последствий аварии. На основе анализа предшествующих разливов тяжелых видов топлива, американским исследователям удалось обнаружить закономерность, показанную на верней правой панели. Здесь речь идет о феноменологии образования песчано-нефтяных матов. Тяжелые виды нефти и нефтепродуктов обладают плотностью, близкой к плотности морской воды, высокой вязкостью и огромной адгезией к минеральным и органическим частицам, в большом количестве присутствующим в прибрежной зоне за счет волнового перемешивания. Так вот, песчано-нефтяные маты, представляющие из себя огромные ковры в десятки метров и с толщиной до десятков сантиметров наиболее часто образуются в условиях умеренного шторма на мелководьях с преобладанием песчаных осадков. В Анапе были такие условия.</a:t>
            </a: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</a:pPr>
            <a:endParaRPr lang="ru-RU" altLang="ru-RU" sz="9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1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xmlns="" id="{170F2258-8BA2-4A64-A638-2956E4FD9E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9938" indent="-296863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4275" indent="-236538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58938" indent="-238125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32013" indent="-236538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892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464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036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608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D5A55D6-8C77-4E6A-AAAE-C4F344ED89DE}" type="slidenum">
              <a:rPr lang="ru-RU" altLang="ru-RU">
                <a:latin typeface="Arial" panose="020B0604020202020204" pitchFamily="34" charset="0"/>
              </a:rPr>
              <a:pPr eaLnBrk="1" hangingPunct="1"/>
              <a:t>7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FA966A89-677D-4706-818E-731F7CDA2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19900" cy="3836987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xmlns="" id="{06754374-2BC6-44FB-B97C-50CF9A9F1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900" dirty="0">
                <a:latin typeface="Arial" panose="020B0604020202020204" pitchFamily="34" charset="0"/>
              </a:rPr>
              <a:t>Скорость каравана определяется скоростью последнего верблюда. Слабое звено в цепочке определяет надежность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2700713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xmlns="" id="{170F2258-8BA2-4A64-A638-2956E4FD9E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9938" indent="-296863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4275" indent="-236538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58938" indent="-238125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32013" indent="-236538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892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464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036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608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D5A55D6-8C77-4E6A-AAAE-C4F344ED89DE}" type="slidenum">
              <a:rPr lang="ru-RU" altLang="ru-RU">
                <a:latin typeface="Arial" panose="020B0604020202020204" pitchFamily="34" charset="0"/>
              </a:rPr>
              <a:pPr eaLnBrk="1" hangingPunct="1"/>
              <a:t>8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FA966A89-677D-4706-818E-731F7CDA2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19900" cy="3836987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xmlns="" id="{06754374-2BC6-44FB-B97C-50CF9A9F1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indent="47244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наш взгляд является уроками РМКП-2024. </a:t>
            </a:r>
          </a:p>
          <a:p>
            <a:pPr indent="47244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Во-первых, есть ощущение, что сложившаяся в Анапе ситуация оказалась неожиданной для аварийно-спасательной службы. И было сообщение Минтранса о «первом в истории разливе тяжелого топлива». На тот факт, что в Черном море это уже третья история с однотипным разломом танкера класса Волгонефть и разливами мазут, никто не обращает внимание. </a:t>
            </a:r>
          </a:p>
          <a:p>
            <a:pPr indent="47244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Во-вторых, мы с очевидностью вдруг убедились, что тяжелые типы нефтепродуктов, и в частности, мазут, имеют особые физико-химические свойства, обуславливающие их специфическое поведение в морской среде.</a:t>
            </a:r>
          </a:p>
          <a:p>
            <a:pPr indent="47244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Третье. Возможности открытых источников данных ДЗЗ весьма ограничены. Мы видим из космоса пятна нефти раз в три дня и по этой причине пятна появляются неожиданно и неожиданно исчезают в промежутках, когда съемка отсутствует.</a:t>
            </a:r>
          </a:p>
          <a:p>
            <a:pPr indent="47244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кампании по ликвидации последствий аварии многие вопросы решались путем телефонных звонков вместо использования согласованных регламентов обмена информацией.</a:t>
            </a:r>
          </a:p>
          <a:p>
            <a:pPr indent="47244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Итак, один из выводов прошлогодней кампании – события развивались не по Плану. А можно было их предусмотреть? </a:t>
            </a:r>
          </a:p>
          <a:p>
            <a:pPr eaLnBrk="1" hangingPunct="1">
              <a:lnSpc>
                <a:spcPct val="90000"/>
              </a:lnSpc>
            </a:pPr>
            <a:endParaRPr lang="ru-RU" altLang="ru-RU" sz="9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90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xmlns="" id="{170F2258-8BA2-4A64-A638-2956E4FD9E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9938" indent="-296863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4275" indent="-236538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58938" indent="-238125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32013" indent="-236538" defTabSz="947738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892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464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036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608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D5A55D6-8C77-4E6A-AAAE-C4F344ED89DE}" type="slidenum">
              <a:rPr lang="ru-RU" altLang="ru-RU">
                <a:latin typeface="Arial" panose="020B0604020202020204" pitchFamily="34" charset="0"/>
              </a:rPr>
              <a:pPr eaLnBrk="1" hangingPunct="1"/>
              <a:t>9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FA966A89-677D-4706-818E-731F7CDA2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19900" cy="3836987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xmlns="" id="{06754374-2BC6-44FB-B97C-50CF9A9F1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z="9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20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51435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71704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00150"/>
            <a:ext cx="7772400" cy="13716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71705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A819D-42A8-40AE-A357-B10D7A6D682F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ACCF0-F5D7-40D7-9575-B4A7FB6EAB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70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1912E-7F3C-4A37-AAC6-B20F95CAAD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E1D55-B87F-44D6-8760-78FDC77CDE66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25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8360"/>
            <a:ext cx="2057400" cy="438983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8360"/>
            <a:ext cx="6019800" cy="43898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AA313-946E-4F39-9ACF-949015C96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EA1B5-455E-48F5-8C3A-EA89E44C0D1C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78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9729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371600"/>
            <a:ext cx="6019800" cy="165735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9730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3200400"/>
            <a:ext cx="6019800" cy="131445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F862B-FEF9-462D-AA5F-647BE88555DE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97680-6E21-42FB-BD87-6AB7F5A727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562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45832-0125-42AC-BDB6-A383AAB2FD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AC029-38E5-4D53-BE53-2915CCFCBE39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56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A170D-E0C2-4822-A4E2-1DE22853D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7181E-A6B4-4C93-81B5-BC7660BE6FEC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557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4038600" cy="291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4038600" cy="291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52562-72DC-4083-B9CB-627644FF31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F923E-86B6-4B38-971F-FDE285E50757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981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07006-2966-4102-B739-403D0E3D0E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43892-B9D4-48FA-B687-B50C6439D111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50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6F66E-3589-4999-B0A1-1731D0551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DCE5B-F07E-48E7-BCEC-4C56897493AE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26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13EF2-9CAE-48FE-BB50-ED8B6E2F10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3C0FB-13C2-4A62-80FD-7306894ABD4C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583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EF501-DF14-4B8E-8E60-49DC5449B5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01826-8EEA-46FE-9D5E-0A4A54BF01E8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49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61F8F-54FF-4518-A1D6-1C944C4B29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CB768-3FB4-4DE7-BB2F-C3C6413D7E18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503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1223D-313E-4E01-B988-7D69F933B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D0DE9-B3B2-4975-9FE3-6D0F5025D7CD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080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A1532-A38E-4ED9-B3F7-524CC3A9F8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85355-8804-4F57-AC44-B0C70897D899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801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42900"/>
            <a:ext cx="2057400" cy="40576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42900"/>
            <a:ext cx="6019800" cy="40576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F93AB-1E38-4850-94B9-56822F27F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71E74-ED60-4FCD-8BBC-1D15E3001F43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08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10287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85900"/>
            <a:ext cx="4038600" cy="29146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485900"/>
            <a:ext cx="4038600" cy="29146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7C1AC-508B-4A75-80C0-E83DF6AE40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0FAAD-39B5-4851-8E3E-0B14E726133B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876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342900"/>
            <a:ext cx="8229600" cy="40576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040FB-3430-40E7-8C60-97069FC5B0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9658C-F8D8-420B-9896-A6451441E913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851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9A625-EFD3-470C-AE6A-9BBC283ABA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907FC702-37CA-47F9-9123-6A527D3D83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2090" y="4587032"/>
            <a:ext cx="74558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350" b="1" i="1" dirty="0">
                <a:solidFill>
                  <a:schemeClr val="bg1"/>
                </a:solidFill>
              </a:rPr>
              <a:t>Federal Service on Hydrometeorology and Monitoring of Environment (ROSHYDROMET)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350" b="1" i="1" dirty="0" err="1">
                <a:solidFill>
                  <a:schemeClr val="bg1"/>
                </a:solidFill>
              </a:rPr>
              <a:t>N.N.Zubov’s</a:t>
            </a:r>
            <a:r>
              <a:rPr lang="ru-RU" altLang="ru-RU" sz="1350" b="1" i="1" dirty="0">
                <a:solidFill>
                  <a:schemeClr val="bg1"/>
                </a:solidFill>
              </a:rPr>
              <a:t> </a:t>
            </a:r>
            <a:r>
              <a:rPr lang="ru-RU" altLang="ru-RU" sz="1350" b="1" i="1" dirty="0" err="1">
                <a:solidFill>
                  <a:schemeClr val="bg1"/>
                </a:solidFill>
              </a:rPr>
              <a:t>State</a:t>
            </a:r>
            <a:r>
              <a:rPr lang="ru-RU" altLang="ru-RU" sz="1350" b="1" i="1" dirty="0">
                <a:solidFill>
                  <a:schemeClr val="bg1"/>
                </a:solidFill>
              </a:rPr>
              <a:t> </a:t>
            </a:r>
            <a:r>
              <a:rPr lang="ru-RU" altLang="ru-RU" sz="1350" b="1" i="1" dirty="0" err="1">
                <a:solidFill>
                  <a:schemeClr val="bg1"/>
                </a:solidFill>
              </a:rPr>
              <a:t>Oceanographic</a:t>
            </a:r>
            <a:r>
              <a:rPr lang="ru-RU" altLang="ru-RU" sz="1350" b="1" i="1" dirty="0">
                <a:solidFill>
                  <a:schemeClr val="bg1"/>
                </a:solidFill>
              </a:rPr>
              <a:t> </a:t>
            </a:r>
            <a:r>
              <a:rPr lang="ru-RU" altLang="ru-RU" sz="1350" b="1" i="1" dirty="0" err="1">
                <a:solidFill>
                  <a:schemeClr val="bg1"/>
                </a:solidFill>
              </a:rPr>
              <a:t>Institute</a:t>
            </a:r>
            <a:r>
              <a:rPr lang="en-US" altLang="ru-RU" sz="1350" b="1" i="1" dirty="0">
                <a:solidFill>
                  <a:schemeClr val="bg1"/>
                </a:solidFill>
              </a:rPr>
              <a:t>, Moscow, Russia</a:t>
            </a:r>
            <a:r>
              <a:rPr lang="ru-RU" altLang="ru-RU" sz="1350" i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007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774" y="205979"/>
            <a:ext cx="8230452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774" y="1200151"/>
            <a:ext cx="8230452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F1032-89C5-48EC-A7FE-AB1EB5EB695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24204" y="4796600"/>
            <a:ext cx="184731" cy="25391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59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2" y="3305176"/>
            <a:ext cx="777246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2180035"/>
            <a:ext cx="777246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24204" y="4796600"/>
            <a:ext cx="184731" cy="25391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8358D-31E3-4172-A688-7CF5F00C2B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2108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774" y="205979"/>
            <a:ext cx="8230452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774" y="1200151"/>
            <a:ext cx="405615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858" y="1200151"/>
            <a:ext cx="4057368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24204" y="4796600"/>
            <a:ext cx="184731" cy="25391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1E1C4-6392-471C-A2CE-E750E9A613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661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774" y="205979"/>
            <a:ext cx="8230452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774" y="1151335"/>
            <a:ext cx="404031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74" y="1631156"/>
            <a:ext cx="404031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475" y="1151335"/>
            <a:ext cx="4042751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475" y="1631156"/>
            <a:ext cx="4042751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24204" y="4796600"/>
            <a:ext cx="184731" cy="25391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B8867-A1E9-4959-8013-E9F8EF51B98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63013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1AA7D-1D9B-4BE9-9232-D4A98B95C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25942-4DAC-416F-9864-BC0DA1D9BB1B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365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774" y="205979"/>
            <a:ext cx="8230452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24204" y="4796600"/>
            <a:ext cx="184731" cy="25391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386E-E29C-4EC4-8FBC-60D6712C41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3565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24204" y="4796600"/>
            <a:ext cx="184731" cy="25391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791E9-974F-4C6F-9E13-4E36E988F3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0407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774" y="204787"/>
            <a:ext cx="3008616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16" y="204788"/>
            <a:ext cx="511221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774" y="1076326"/>
            <a:ext cx="3008616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24203" y="4796600"/>
            <a:ext cx="184731" cy="25391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01960-D178-4BF9-8EE8-482DEDA7F0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2088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771" y="3600450"/>
            <a:ext cx="5487374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1771" y="459581"/>
            <a:ext cx="5487374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1771" y="4025503"/>
            <a:ext cx="5487374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24203" y="4796600"/>
            <a:ext cx="184731" cy="25391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8370C-D0EC-4E21-AF10-BCE79A281E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7903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774" y="205979"/>
            <a:ext cx="8230452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774" y="1200151"/>
            <a:ext cx="8230452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24203" y="4796600"/>
            <a:ext cx="184731" cy="25391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DB692-ED35-4250-ACAD-77B43D8F74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2841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918" y="205979"/>
            <a:ext cx="2057308" cy="4388644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774" y="205979"/>
            <a:ext cx="605621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24204" y="4796600"/>
            <a:ext cx="184731" cy="25391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C985A-1D80-4038-A88B-20C2BBFEA16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3759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0614C-FC21-481E-B921-BB9E80AEFB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97D12-C5A2-44C7-A81D-3198D11C6F40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62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94DC1-7F70-47B3-8064-49D16D3288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BBE75-5EFB-4C7B-9AAD-D5D2E92C9842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49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0C1D2-5896-4DBE-A1AF-39961A42D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87302-4E7A-45F2-BDB7-CD716108A809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98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BDCAC-0DE5-4AE4-A6AA-16301C713C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F3743-53DF-4DC4-895B-2524F497141E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20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771C6-EB70-43E1-9E5C-7270E41A1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96B29-9911-486F-A392-B5D8575358E9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21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D0C84-6A02-4B1A-A280-72D2ECD84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81F0E-F100-4412-A7BB-3469D4C95057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711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5143500"/>
            <a:chOff x="0" y="0"/>
            <a:chExt cx="5770" cy="4320"/>
          </a:xfrm>
        </p:grpSpPr>
        <p:sp>
          <p:nvSpPr>
            <p:cNvPr id="7065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1034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1035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1036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1037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7066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066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0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7067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5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7067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7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7067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9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1050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cs typeface="+mn-cs"/>
              </a:endParaRPr>
            </a:p>
          </p:txBody>
        </p:sp>
        <p:sp>
          <p:nvSpPr>
            <p:cNvPr id="1051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067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7068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8360"/>
            <a:ext cx="8229600" cy="85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0681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0682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68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6F4DF2A4-1741-49C5-9A7A-AD97368468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0684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6533EA02-7A72-4182-B0BE-0C6D5931D3E2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32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0D9A4D5E-C830-4FDC-B351-78C5373829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4000" cy="409575"/>
            <a:chOff x="0" y="0"/>
            <a:chExt cx="5760" cy="344"/>
          </a:xfrm>
        </p:grpSpPr>
        <p:sp>
          <p:nvSpPr>
            <p:cNvPr id="205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7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8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666699"/>
                </a:solidFill>
                <a:latin typeface="Arial" charset="0"/>
              </a:endParaRPr>
            </a:p>
          </p:txBody>
        </p:sp>
        <p:sp>
          <p:nvSpPr>
            <p:cNvPr id="2059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666699"/>
                </a:solidFill>
                <a:latin typeface="Arial" charset="0"/>
              </a:endParaRPr>
            </a:p>
          </p:txBody>
        </p:sp>
        <p:sp>
          <p:nvSpPr>
            <p:cNvPr id="2060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9999CC"/>
                </a:solidFill>
                <a:latin typeface="Arial" charset="0"/>
              </a:endParaRPr>
            </a:p>
          </p:txBody>
        </p:sp>
        <p:sp>
          <p:nvSpPr>
            <p:cNvPr id="2061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666699"/>
                </a:solidFill>
                <a:latin typeface="Arial" charset="0"/>
              </a:endParaRPr>
            </a:p>
          </p:txBody>
        </p:sp>
        <p:sp>
          <p:nvSpPr>
            <p:cNvPr id="2062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63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9999CC"/>
                </a:solidFill>
                <a:latin typeface="Arial" charset="0"/>
              </a:endParaRPr>
            </a:p>
          </p:txBody>
        </p:sp>
        <p:sp>
          <p:nvSpPr>
            <p:cNvPr id="2064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9999CC"/>
                </a:solidFill>
                <a:latin typeface="Arial" charset="0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42900"/>
            <a:ext cx="8229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5900"/>
            <a:ext cx="82296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9627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F418F1-D598-4D3C-B717-4082B74E64CB}" type="datetime1">
              <a:rPr lang="ru-RU"/>
              <a:pPr>
                <a:defRPr/>
              </a:pPr>
              <a:t>29.06.2026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  <p:sldLayoutId id="2147484419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6774" y="4683919"/>
            <a:ext cx="2134047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22079" y="4796601"/>
            <a:ext cx="18473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>
            <a:spAutoFit/>
          </a:bodyPr>
          <a:lstStyle>
            <a:lvl1pPr>
              <a:defRPr lang="ru-RU" altLang="ru-RU" sz="1350" b="1" i="1" dirty="0">
                <a:solidFill>
                  <a:schemeClr val="bg1"/>
                </a:solidFill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5292" y="4736136"/>
            <a:ext cx="442005" cy="25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00" baseline="0"/>
            </a:lvl1pPr>
          </a:lstStyle>
          <a:p>
            <a:pPr>
              <a:defRPr/>
            </a:pPr>
            <a:fld id="{90DA0C14-B8AA-4C83-96F1-523463F345FF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404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microsoft.com/office/2007/relationships/media" Target="../media/media3.mp4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1.png"/><Relationship Id="rId4" Type="http://schemas.openxmlformats.org/officeDocument/2006/relationships/video" Target="../media/media3.mp4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neftyanoe-pyatno-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" y="10716"/>
            <a:ext cx="9144000" cy="513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1A1EE08-C604-48F9-8D25-C6A206653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5192" y="627534"/>
            <a:ext cx="8713787" cy="1836876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Моделирование разливов нефти и нефтепродуктов в Арктике. </a:t>
            </a:r>
            <a:br>
              <a:rPr lang="ru-R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ru-R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Реальность и перспективы </a:t>
            </a:r>
            <a:endParaRPr lang="ru-RU" sz="3200" dirty="0">
              <a:effectLst/>
            </a:endParaRPr>
          </a:p>
        </p:txBody>
      </p:sp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1619672" y="3072924"/>
            <a:ext cx="811777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 i="1" dirty="0"/>
              <a:t>Зацепа Сергей Николаевич, </a:t>
            </a:r>
            <a:r>
              <a:rPr lang="ru-RU" altLang="ru-RU" sz="1800" b="1" i="1" dirty="0" err="1"/>
              <a:t>г.н.с</a:t>
            </a:r>
            <a:r>
              <a:rPr lang="ru-RU" altLang="ru-RU" sz="1800" b="1" i="1" dirty="0"/>
              <a:t>., д.ф.-</a:t>
            </a:r>
            <a:r>
              <a:rPr lang="ru-RU" altLang="ru-RU" sz="1800" b="1" i="1" dirty="0" err="1"/>
              <a:t>м.н</a:t>
            </a:r>
            <a:endParaRPr lang="ru-RU" altLang="ru-RU" sz="18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576132"/>
            <a:ext cx="9157205" cy="553998"/>
          </a:xfrm>
          <a:prstGeom prst="rect">
            <a:avLst/>
          </a:prstGeom>
          <a:solidFill>
            <a:srgbClr val="CCFFFF">
              <a:alpha val="3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Государственный океанографический институт имени Н.Н. Зубова (Росгидромет)</a:t>
            </a:r>
          </a:p>
          <a:p>
            <a:pPr algn="ctr"/>
            <a:endParaRPr lang="ru-RU" sz="1400" dirty="0"/>
          </a:p>
        </p:txBody>
      </p:sp>
      <p:pic>
        <p:nvPicPr>
          <p:cNvPr id="12" name="Рисунок 11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E79C90F5-633E-4B4B-96CA-58DE2C54EF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" y="4413380"/>
            <a:ext cx="720000" cy="715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7A8F0B-8F95-4D59-A89C-2DD74B07CA81}"/>
              </a:ext>
            </a:extLst>
          </p:cNvPr>
          <p:cNvSpPr txBox="1"/>
          <p:nvPr/>
        </p:nvSpPr>
        <p:spPr>
          <a:xfrm>
            <a:off x="0" y="3715747"/>
            <a:ext cx="91564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 </a:t>
            </a:r>
            <a:r>
              <a:rPr lang="ru-RU" sz="1400" dirty="0"/>
              <a:t>НАУЧНО-ПРАКТИЧЕСКИЙ СЕМИНАР</a:t>
            </a:r>
          </a:p>
          <a:p>
            <a:pPr algn="ctr"/>
            <a:r>
              <a:rPr lang="ru-RU" sz="1400" dirty="0"/>
              <a:t>КАТАСТРОФИЧЕСКИЕ РАЗЛИВЫ НЕФТИ И НЕФТЕПРОДУКТОВ В АРКТИЧЕСКИХ МОРЯХ:  ПРЕДУПРЕЖДЕНИЕ, МОНИТОРИНГ И ЛИКВИДАЦИЯ», Мурманск, 19 мая 2026, Центр управления регионом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29865C0-4170-4618-BF87-C6D427F66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603" y="444421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xmlns="" id="{208CEFE2-1528-48C9-A596-443313F56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24000"/>
            <a:ext cx="8541486" cy="352928"/>
          </a:xfrm>
        </p:spPr>
        <p:txBody>
          <a:bodyPr/>
          <a:lstStyle/>
          <a:p>
            <a:pPr eaLnBrk="1" hangingPunct="1"/>
            <a:r>
              <a:rPr lang="ru-RU" altLang="ru-RU" sz="1800" b="1" i="1" dirty="0">
                <a:solidFill>
                  <a:srgbClr val="002060"/>
                </a:solidFill>
              </a:rPr>
              <a:t>Проблема масштабов и неопределенности. Вопросы без ответов</a:t>
            </a:r>
            <a:endParaRPr lang="ru-RU" altLang="ru-RU" sz="1800" dirty="0">
              <a:solidFill>
                <a:srgbClr val="002060"/>
              </a:solidFill>
            </a:endParaRPr>
          </a:p>
        </p:txBody>
      </p:sp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xmlns="" id="{6D36571A-C278-9CD5-578B-CB4715466C13}"/>
              </a:ext>
            </a:extLst>
          </p:cNvPr>
          <p:cNvSpPr txBox="1">
            <a:spLocks/>
          </p:cNvSpPr>
          <p:nvPr/>
        </p:nvSpPr>
        <p:spPr bwMode="auto">
          <a:xfrm>
            <a:off x="8676456" y="4749130"/>
            <a:ext cx="432048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2pPr>
            <a:lvl3pPr marL="8572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3pPr>
            <a:lvl4pPr marL="12001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4pPr>
            <a:lvl5pPr marL="15430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5pPr>
            <a:lvl6pPr marL="18859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6pPr>
            <a:lvl7pPr marL="22288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7pPr>
            <a:lvl8pPr marL="25717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8pPr>
            <a:lvl9pPr marL="29146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fld id="{8A9C9567-803F-4A1F-BCB8-0949B0E26A7A}" type="slidenum">
              <a:rPr lang="ru-RU" altLang="ru-RU" smtClean="0">
                <a:solidFill>
                  <a:srgbClr val="002060"/>
                </a:solidFill>
                <a:latin typeface="Arial Black" panose="020B0A04020102020204" pitchFamily="34" charset="0"/>
              </a:rPr>
              <a:pPr eaLnBrk="1" hangingPunct="1"/>
              <a:t>10</a:t>
            </a:fld>
            <a:endParaRPr lang="ru-RU" alt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E81162A-B434-409F-9953-D4D132853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1" y="782464"/>
            <a:ext cx="4125368" cy="23917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CD8FDA-7609-4648-9302-D6712FF97AD6}"/>
              </a:ext>
            </a:extLst>
          </p:cNvPr>
          <p:cNvSpPr txBox="1"/>
          <p:nvPr/>
        </p:nvSpPr>
        <p:spPr>
          <a:xfrm>
            <a:off x="2293144" y="2387084"/>
            <a:ext cx="4586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b="0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CB415B9-DD37-4236-BDA4-92754F84D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430" y="782464"/>
            <a:ext cx="4201073" cy="23770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893710-7430-468E-B947-E51A79B58C72}"/>
              </a:ext>
            </a:extLst>
          </p:cNvPr>
          <p:cNvSpPr txBox="1"/>
          <p:nvPr/>
        </p:nvSpPr>
        <p:spPr>
          <a:xfrm>
            <a:off x="-60183" y="3855574"/>
            <a:ext cx="8390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effectLst/>
              </a:rPr>
              <a:t>Разливы случаются </a:t>
            </a:r>
            <a:r>
              <a:rPr lang="ru-RU" sz="1400" b="1" dirty="0">
                <a:solidFill>
                  <a:srgbClr val="00B0F0"/>
                </a:solidFill>
                <a:effectLst/>
              </a:rPr>
              <a:t>на/под прибрежном льду</a:t>
            </a:r>
            <a:r>
              <a:rPr lang="ru-RU" sz="1400" dirty="0">
                <a:solidFill>
                  <a:srgbClr val="002060"/>
                </a:solidFill>
                <a:effectLst/>
              </a:rPr>
              <a:t>, </a:t>
            </a:r>
            <a:r>
              <a:rPr lang="ru-RU" sz="1400" b="1" dirty="0">
                <a:solidFill>
                  <a:srgbClr val="00B0F0"/>
                </a:solidFill>
                <a:effectLst/>
              </a:rPr>
              <a:t>в движущихся паковых льдах на шельфе</a:t>
            </a:r>
            <a:r>
              <a:rPr lang="ru-RU" sz="1400" dirty="0">
                <a:solidFill>
                  <a:srgbClr val="00B0F0"/>
                </a:solidFill>
                <a:effectLst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A3E2F2-8C97-4861-B183-874BE9510DB9}"/>
              </a:ext>
            </a:extLst>
          </p:cNvPr>
          <p:cNvSpPr txBox="1"/>
          <p:nvPr/>
        </p:nvSpPr>
        <p:spPr>
          <a:xfrm>
            <a:off x="179512" y="4181916"/>
            <a:ext cx="43492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effectLst/>
              </a:rPr>
              <a:t>Сплоченность льда определяет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к</a:t>
            </a:r>
            <a:r>
              <a:rPr lang="ru-RU" sz="1400" dirty="0">
                <a:solidFill>
                  <a:srgbClr val="002060"/>
                </a:solidFill>
                <a:effectLst/>
              </a:rPr>
              <a:t>ак нефть перемещается во льду (правило 20/80)</a:t>
            </a:r>
          </a:p>
          <a:p>
            <a:r>
              <a:rPr lang="ru-RU" sz="1400" dirty="0">
                <a:solidFill>
                  <a:srgbClr val="002060"/>
                </a:solidFill>
                <a:effectLst/>
              </a:rPr>
              <a:t>и </a:t>
            </a:r>
            <a:r>
              <a:rPr lang="ru-RU" sz="1400" dirty="0">
                <a:solidFill>
                  <a:srgbClr val="002060"/>
                </a:solidFill>
              </a:rPr>
              <a:t>в</a:t>
            </a:r>
            <a:r>
              <a:rPr lang="ru-RU" sz="1400" dirty="0">
                <a:solidFill>
                  <a:srgbClr val="002060"/>
                </a:solidFill>
                <a:effectLst/>
              </a:rPr>
              <a:t>озможность ликвидации разливов</a:t>
            </a:r>
            <a:endParaRPr lang="ru-RU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97853DF-BF89-4AB1-A175-77D53A135A08}"/>
              </a:ext>
            </a:extLst>
          </p:cNvPr>
          <p:cNvSpPr txBox="1"/>
          <p:nvPr/>
        </p:nvSpPr>
        <p:spPr>
          <a:xfrm>
            <a:off x="4892472" y="4361036"/>
            <a:ext cx="3520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Шероховатость</a:t>
            </a:r>
            <a:r>
              <a:rPr lang="ru-RU" sz="1400" dirty="0">
                <a:solidFill>
                  <a:srgbClr val="002060"/>
                </a:solidFill>
              </a:rPr>
              <a:t> нижней границы льда</a:t>
            </a:r>
          </a:p>
          <a:p>
            <a:r>
              <a:rPr lang="ru-RU" sz="1400" dirty="0">
                <a:solidFill>
                  <a:srgbClr val="002060"/>
                </a:solidFill>
              </a:rPr>
              <a:t> задерживает движение подо льдом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7F4E05A-2F42-4F49-8DC2-023B5F38C409}"/>
              </a:ext>
            </a:extLst>
          </p:cNvPr>
          <p:cNvSpPr txBox="1"/>
          <p:nvPr/>
        </p:nvSpPr>
        <p:spPr>
          <a:xfrm>
            <a:off x="-64452" y="3147814"/>
            <a:ext cx="835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B0F0"/>
                </a:solidFill>
                <a:effectLst/>
              </a:rPr>
              <a:t>Сплоченность </a:t>
            </a:r>
            <a:r>
              <a:rPr lang="ru-RU" sz="1400" dirty="0">
                <a:solidFill>
                  <a:srgbClr val="002060"/>
                </a:solidFill>
                <a:effectLst/>
              </a:rPr>
              <a:t>арктического льда определяется для масштабов порядка нескольких километров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BD6498-DB1E-4AD8-B38C-4A3365616088}"/>
              </a:ext>
            </a:extLst>
          </p:cNvPr>
          <p:cNvSpPr txBox="1"/>
          <p:nvPr/>
        </p:nvSpPr>
        <p:spPr>
          <a:xfrm>
            <a:off x="-54836" y="3363838"/>
            <a:ext cx="7346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B0F0"/>
                </a:solidFill>
                <a:effectLst/>
              </a:rPr>
              <a:t>Неоднородность </a:t>
            </a:r>
            <a:r>
              <a:rPr lang="ru-RU" sz="1400" dirty="0">
                <a:solidFill>
                  <a:srgbClr val="002060"/>
                </a:solidFill>
                <a:effectLst/>
              </a:rPr>
              <a:t>нижней границы льда имеет масштабы от метров до сотен метров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4C18E6-0530-4059-9CF0-40C63CB59813}"/>
              </a:ext>
            </a:extLst>
          </p:cNvPr>
          <p:cNvSpPr txBox="1"/>
          <p:nvPr/>
        </p:nvSpPr>
        <p:spPr>
          <a:xfrm>
            <a:off x="-54836" y="3579862"/>
            <a:ext cx="9050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effectLst/>
              </a:rPr>
              <a:t>Характеристики морской среды (</a:t>
            </a:r>
            <a:r>
              <a:rPr lang="ru-RU" sz="1400" dirty="0">
                <a:solidFill>
                  <a:srgbClr val="002060"/>
                </a:solidFill>
              </a:rPr>
              <a:t>лед, течения и волнение) известны со значительной неопределенностью</a:t>
            </a:r>
            <a:endParaRPr lang="ru-RU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118AA26-AD4F-478E-A1FF-5C81F9719144}"/>
              </a:ext>
            </a:extLst>
          </p:cNvPr>
          <p:cNvSpPr txBox="1"/>
          <p:nvPr/>
        </p:nvSpPr>
        <p:spPr>
          <a:xfrm>
            <a:off x="2089944" y="2462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Моделирование</a:t>
            </a:r>
            <a:r>
              <a:rPr lang="ru-RU" sz="1600" i="1" dirty="0">
                <a:solidFill>
                  <a:schemeClr val="bg2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разливов нефти </a:t>
            </a:r>
            <a:r>
              <a:rPr lang="ru-RU" sz="1600" i="1" dirty="0">
                <a:solidFill>
                  <a:srgbClr val="002060"/>
                </a:solidFill>
              </a:rPr>
              <a:t>в Арктике.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2"/>
                </a:solidFill>
              </a:rPr>
              <a:t>Реальность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3869298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948265" y="4722748"/>
            <a:ext cx="2006965" cy="342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4F93E1-0A05-40DB-8AFD-32B7097052C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04000" y="324000"/>
            <a:ext cx="8668848" cy="348813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>
              <a:lnSpc>
                <a:spcPts val="2000"/>
              </a:lnSpc>
              <a:defRPr sz="2000" b="1" i="1">
                <a:solidFill>
                  <a:srgbClr val="002060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Проблемы реагирования в Арктике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512" y="3612444"/>
            <a:ext cx="2789631" cy="14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02" y="3612444"/>
            <a:ext cx="2823500" cy="145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5"/>
          <a:stretch/>
        </p:blipFill>
        <p:spPr>
          <a:xfrm>
            <a:off x="179512" y="3621778"/>
            <a:ext cx="2754236" cy="1507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4745" y="4713550"/>
            <a:ext cx="2119491" cy="338554"/>
          </a:xfrm>
          <a:prstGeom prst="rect">
            <a:avLst/>
          </a:prstGeom>
          <a:solidFill>
            <a:srgbClr val="DAEBF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Мексиканский залив</a:t>
            </a:r>
          </a:p>
        </p:txBody>
      </p:sp>
      <p:pic>
        <p:nvPicPr>
          <p:cNvPr id="16" name="Picture 6" descr="Molikpaq_0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80" y="647509"/>
            <a:ext cx="2754236" cy="149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Изображение выглядит как вода, природа, берег&#10;&#10;Автоматически созданное описание">
            <a:extLst>
              <a:ext uri="{FF2B5EF4-FFF2-40B4-BE49-F238E27FC236}">
                <a16:creationId xmlns:a16="http://schemas.microsoft.com/office/drawing/2014/main" xmlns="" id="{16CD9D4C-4428-42A4-B0F4-EE49099654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0" y="2177205"/>
            <a:ext cx="2754236" cy="1412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3284" y="1935043"/>
            <a:ext cx="37619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Низкие температуры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Полярная ночь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Сильные ветра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Осадки, туманы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Подвижный лед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Обледенение судов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и оборудования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20856" y="4712225"/>
            <a:ext cx="1856880" cy="338554"/>
          </a:xfrm>
          <a:prstGeom prst="rect">
            <a:avLst/>
          </a:prstGeom>
          <a:solidFill>
            <a:srgbClr val="DAEBF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Арктическая зона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A56255E-406D-4E24-8F1F-3F51C61952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917" y="2977498"/>
            <a:ext cx="2834538" cy="5586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A5CA00F-C1CF-44D6-B7A1-2C491914E4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3903" y="659316"/>
            <a:ext cx="4225899" cy="23154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10AFF6F-A134-4718-8D04-46CA5BE93D76}"/>
              </a:ext>
            </a:extLst>
          </p:cNvPr>
          <p:cNvSpPr txBox="1"/>
          <p:nvPr/>
        </p:nvSpPr>
        <p:spPr>
          <a:xfrm>
            <a:off x="2089944" y="2462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Моделирование</a:t>
            </a:r>
            <a:r>
              <a:rPr lang="ru-RU" sz="1600" i="1" dirty="0">
                <a:solidFill>
                  <a:schemeClr val="bg2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разливов нефти </a:t>
            </a:r>
            <a:r>
              <a:rPr lang="ru-RU" sz="1600" i="1" dirty="0">
                <a:solidFill>
                  <a:srgbClr val="002060"/>
                </a:solidFill>
              </a:rPr>
              <a:t>в Арктике.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2"/>
                </a:solidFill>
              </a:rPr>
              <a:t>Реальность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3760270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948265" y="4722748"/>
            <a:ext cx="2006965" cy="342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4F93E1-0A05-40DB-8AFD-32B7097052C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04000" y="324000"/>
            <a:ext cx="8668848" cy="348813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>
              <a:lnSpc>
                <a:spcPts val="2000"/>
              </a:lnSpc>
              <a:defRPr sz="2000" b="1" i="1">
                <a:solidFill>
                  <a:srgbClr val="002060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Варианты</a:t>
            </a: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реагирования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ACE2753-B64D-440B-9AA1-7D5F3B6EDAB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39743" y="708813"/>
            <a:ext cx="1112580" cy="1070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59E753-20A0-4EF0-924C-BFF462002272}"/>
              </a:ext>
            </a:extLst>
          </p:cNvPr>
          <p:cNvSpPr txBox="1"/>
          <p:nvPr/>
        </p:nvSpPr>
        <p:spPr>
          <a:xfrm>
            <a:off x="253234" y="798957"/>
            <a:ext cx="500329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Механический сбор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7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Система двух судов с бонами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Одиночное судно с навесной нефтесборной системой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7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Система трех судов с бонами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7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Одиночное судно в ледовых условиях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Диспергенты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5.  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7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Распыление с судна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7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6.   Распыление с самолета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7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7.   Распыление с вертолета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Сжигание на месте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8.   Суда с использованием огнестойких бонов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9.   Вертолет в ледовых условиях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10. Вертолет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c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системой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поджига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D814FC-E63F-4E8F-94E2-302FB0E1EA79}"/>
              </a:ext>
            </a:extLst>
          </p:cNvPr>
          <p:cNvSpPr txBox="1"/>
          <p:nvPr/>
        </p:nvSpPr>
        <p:spPr>
          <a:xfrm>
            <a:off x="6060896" y="1410888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B11D3FF-A4A9-4F4E-ADB4-769E65F3D26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259620" y="1847613"/>
            <a:ext cx="1084587" cy="10708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BF160F8-C65E-43C9-8624-AFECB791E86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259620" y="2995636"/>
            <a:ext cx="1084587" cy="9505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08E20DD-81ED-47B4-A1AC-CCED170B1A6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259620" y="4023427"/>
            <a:ext cx="1084587" cy="9245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2EF17A8-E682-47B3-A23B-DA10FC88BBA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588224" y="715596"/>
            <a:ext cx="1112580" cy="10640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AD7AE97-F10A-4EDC-8F6E-B11E963F7B24}"/>
              </a:ext>
            </a:extLst>
          </p:cNvPr>
          <p:cNvSpPr txBox="1"/>
          <p:nvPr/>
        </p:nvSpPr>
        <p:spPr>
          <a:xfrm>
            <a:off x="5992662" y="2517133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0907B6-8570-4289-B0CF-A97E4F43B5D4}"/>
              </a:ext>
            </a:extLst>
          </p:cNvPr>
          <p:cNvSpPr txBox="1"/>
          <p:nvPr/>
        </p:nvSpPr>
        <p:spPr>
          <a:xfrm>
            <a:off x="6012065" y="3507319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CDA728B-1ECB-492A-BDF3-0E6F6C7D7EEE}"/>
              </a:ext>
            </a:extLst>
          </p:cNvPr>
          <p:cNvSpPr txBox="1"/>
          <p:nvPr/>
        </p:nvSpPr>
        <p:spPr>
          <a:xfrm>
            <a:off x="6020181" y="452486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D108236-F8B1-4859-A1E1-806509C03AE5}"/>
              </a:ext>
            </a:extLst>
          </p:cNvPr>
          <p:cNvSpPr txBox="1"/>
          <p:nvPr/>
        </p:nvSpPr>
        <p:spPr>
          <a:xfrm>
            <a:off x="7368660" y="141386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DDB80A7-F779-4745-A064-502FDB7008F9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588223" y="1843209"/>
            <a:ext cx="1112579" cy="107084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7F42D0B-55E6-4239-812E-BEB3868C93CC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588224" y="2995635"/>
            <a:ext cx="1112578" cy="9505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211B22B-A207-4173-ADA9-4F1752DC2716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7854550" y="708813"/>
            <a:ext cx="993810" cy="10613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E455D2E-C49F-4032-8766-151B70E15B1F}"/>
              </a:ext>
            </a:extLst>
          </p:cNvPr>
          <p:cNvSpPr txBox="1"/>
          <p:nvPr/>
        </p:nvSpPr>
        <p:spPr>
          <a:xfrm>
            <a:off x="7366632" y="2499434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1B1EC00-E8FE-4867-BB11-B6C677EF3849}"/>
              </a:ext>
            </a:extLst>
          </p:cNvPr>
          <p:cNvSpPr txBox="1"/>
          <p:nvPr/>
        </p:nvSpPr>
        <p:spPr>
          <a:xfrm>
            <a:off x="7399007" y="3458144"/>
            <a:ext cx="299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7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1AC6585-F323-46F5-8D8A-7E6C973C5A68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854550" y="1870560"/>
            <a:ext cx="993810" cy="99820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5F001456-126D-43D3-8186-6BE92CBE5482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7851813" y="2995635"/>
            <a:ext cx="993810" cy="9505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0A51C48-A8B0-4466-8106-4A89DA5A890B}"/>
              </a:ext>
            </a:extLst>
          </p:cNvPr>
          <p:cNvSpPr txBox="1"/>
          <p:nvPr/>
        </p:nvSpPr>
        <p:spPr>
          <a:xfrm>
            <a:off x="8348718" y="357689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9B01480-4BA1-4797-87BB-C52314FF603E}"/>
              </a:ext>
            </a:extLst>
          </p:cNvPr>
          <p:cNvSpPr txBox="1"/>
          <p:nvPr/>
        </p:nvSpPr>
        <p:spPr>
          <a:xfrm>
            <a:off x="8504223" y="2517133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A93F1D6-E1AE-45CB-B93E-6447F4EF99C8}"/>
              </a:ext>
            </a:extLst>
          </p:cNvPr>
          <p:cNvSpPr txBox="1"/>
          <p:nvPr/>
        </p:nvSpPr>
        <p:spPr>
          <a:xfrm>
            <a:off x="8513481" y="1425712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3538008-35F0-44D5-B8B1-526ADF8F1742}"/>
              </a:ext>
            </a:extLst>
          </p:cNvPr>
          <p:cNvSpPr txBox="1"/>
          <p:nvPr/>
        </p:nvSpPr>
        <p:spPr>
          <a:xfrm>
            <a:off x="2089944" y="2462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Моделирование</a:t>
            </a:r>
            <a:r>
              <a:rPr lang="ru-RU" sz="1600" i="1" dirty="0">
                <a:solidFill>
                  <a:schemeClr val="bg2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разливов нефти </a:t>
            </a:r>
            <a:r>
              <a:rPr lang="ru-RU" sz="1600" i="1" dirty="0">
                <a:solidFill>
                  <a:srgbClr val="002060"/>
                </a:solidFill>
              </a:rPr>
              <a:t>в Арктике.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2"/>
                </a:solidFill>
              </a:rPr>
              <a:t>Реальность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3194841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948265" y="4722748"/>
            <a:ext cx="2006965" cy="342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1F4F93E1-0A05-40DB-8AFD-32B7097052C0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13</a:t>
            </a:fld>
            <a:endParaRPr lang="ru-RU" altLang="ru-RU" sz="1200">
              <a:latin typeface="Arial Black" pitchFamily="34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04000" y="324000"/>
            <a:ext cx="4118400" cy="3488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ts val="2000"/>
              </a:lnSpc>
              <a:defRPr sz="2000" b="1" i="1"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ru-RU" altLang="ru-RU" sz="1800" dirty="0"/>
              <a:t>Ограничения на реагирование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0D7DDBE-3E65-4704-87FC-BC5A229A5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534"/>
            <a:ext cx="9144000" cy="41605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F2B4D-BC75-4BDC-A322-43AB9511C4D1}"/>
              </a:ext>
            </a:extLst>
          </p:cNvPr>
          <p:cNvSpPr txBox="1"/>
          <p:nvPr/>
        </p:nvSpPr>
        <p:spPr>
          <a:xfrm>
            <a:off x="237576" y="4779450"/>
            <a:ext cx="7943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EPPR, 2017, Circumpolar Oil Spill Response Viability Analysis: Technical Report. 134pp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258CF7-E2F9-47DE-BC18-132D32601B62}"/>
              </a:ext>
            </a:extLst>
          </p:cNvPr>
          <p:cNvSpPr txBox="1"/>
          <p:nvPr/>
        </p:nvSpPr>
        <p:spPr>
          <a:xfrm>
            <a:off x="2089944" y="2462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Моделирование</a:t>
            </a:r>
            <a:r>
              <a:rPr lang="ru-RU" sz="1600" i="1" dirty="0">
                <a:solidFill>
                  <a:schemeClr val="bg2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разливов нефти </a:t>
            </a:r>
            <a:r>
              <a:rPr lang="ru-RU" sz="1600" i="1" dirty="0">
                <a:solidFill>
                  <a:srgbClr val="002060"/>
                </a:solidFill>
              </a:rPr>
              <a:t>в Арктике.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2"/>
                </a:solidFill>
              </a:rPr>
              <a:t>Реальность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2422911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948265" y="4722748"/>
            <a:ext cx="2006965" cy="342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1F4F93E1-0A05-40DB-8AFD-32B7097052C0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14</a:t>
            </a:fld>
            <a:endParaRPr lang="ru-RU" altLang="ru-RU" sz="1200">
              <a:latin typeface="Arial Black" pitchFamily="34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04000" y="324000"/>
            <a:ext cx="8668848" cy="60529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>
              <a:lnSpc>
                <a:spcPts val="2000"/>
              </a:lnSpc>
              <a:defRPr sz="2000" b="1" i="1"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ru-RU" altLang="ru-RU" sz="1800" dirty="0"/>
              <a:t>Оценки вероятности возникновения благоприятных для реагирования условий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E1D3F94-5F92-4C46-AEDF-A9D527815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10" y="972077"/>
            <a:ext cx="4402247" cy="40935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ADAEFC5-6B56-48B9-810D-0BD1B8C7F6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1110111"/>
            <a:ext cx="2952328" cy="1870729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лодка, де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33DB33B5-8AB8-485C-ACA2-E5C281FE54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160334"/>
            <a:ext cx="2952328" cy="18707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FB6206-33E0-453B-A803-37ABFF373850}"/>
              </a:ext>
            </a:extLst>
          </p:cNvPr>
          <p:cNvSpPr txBox="1"/>
          <p:nvPr/>
        </p:nvSpPr>
        <p:spPr>
          <a:xfrm>
            <a:off x="2089944" y="2462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Моделирование</a:t>
            </a:r>
            <a:r>
              <a:rPr lang="ru-RU" sz="1600" i="1" dirty="0">
                <a:solidFill>
                  <a:schemeClr val="bg2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разливов нефти </a:t>
            </a:r>
            <a:r>
              <a:rPr lang="ru-RU" sz="1600" i="1" dirty="0">
                <a:solidFill>
                  <a:srgbClr val="002060"/>
                </a:solidFill>
              </a:rPr>
              <a:t>в Арктике.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2"/>
                </a:solidFill>
              </a:rPr>
              <a:t>Реальность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120474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8541698" y="4803998"/>
            <a:ext cx="566806" cy="342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1F4F93E1-0A05-40DB-8AFD-32B7097052C0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15</a:t>
            </a:fld>
            <a:endParaRPr lang="ru-RU" altLang="ru-RU" sz="1200">
              <a:latin typeface="Arial Black" pitchFamily="34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04000" y="324000"/>
            <a:ext cx="8316472" cy="3488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ts val="2000"/>
              </a:lnSpc>
              <a:defRPr sz="1800" b="1" i="1"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ru-RU" altLang="ru-RU" dirty="0"/>
              <a:t>Выводы: </a:t>
            </a:r>
            <a:r>
              <a:rPr lang="ru-RU" sz="1600" b="0" i="1" dirty="0">
                <a:solidFill>
                  <a:srgbClr val="002060"/>
                </a:solidFill>
              </a:rPr>
              <a:t>«Вчерашние» проблемы РМКП-2024 могут стать проблемами Арктики</a:t>
            </a:r>
            <a:endParaRPr lang="ru-RU" alt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17138E-6FB4-4037-94C9-A7F758EF5BB4}"/>
              </a:ext>
            </a:extLst>
          </p:cNvPr>
          <p:cNvSpPr txBox="1"/>
          <p:nvPr/>
        </p:nvSpPr>
        <p:spPr>
          <a:xfrm>
            <a:off x="72000" y="915566"/>
            <a:ext cx="900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Вызовы для науки: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2060"/>
                </a:solidFill>
              </a:rPr>
              <a:t>необходимы новые исследования поведения различных типов ННП в ледовых условиях и низких температурах;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2060"/>
                </a:solidFill>
              </a:rPr>
              <a:t>Необходимо развитие морской наблюдательной сети и повышение точности прогнозов;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2060"/>
                </a:solidFill>
              </a:rPr>
              <a:t>Определение уязвимых ООПТ и разработка стратегий реагирования в различных г/м условиях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C54EDD2-365C-4B4B-BA3B-B1344872960E}"/>
              </a:ext>
            </a:extLst>
          </p:cNvPr>
          <p:cNvSpPr txBox="1"/>
          <p:nvPr/>
        </p:nvSpPr>
        <p:spPr>
          <a:xfrm>
            <a:off x="14597" y="2628657"/>
            <a:ext cx="900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Вызовы для практики: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2060"/>
                </a:solidFill>
              </a:rPr>
              <a:t>Необходим национальный сервис информационной поддержки реагирования на морские разливы ННП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2060"/>
                </a:solidFill>
              </a:rPr>
              <a:t>Сервис информационной поддержки должен стать источником информации для ситуационной осведомлённости, координации, коммуникации и архивирования данных, выступая вспомогательным инструментом для управления чрезвычайной ситуацией и персоналом реагирования, а также других вовлечённых или затронутых инцидентом заинтересованных сторон.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2060"/>
                </a:solidFill>
              </a:rPr>
              <a:t>Необходимо развитие средств обнаружения разливов, включая ДЗЗ и БПЛА, включая подводные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2060"/>
                </a:solidFill>
              </a:rPr>
              <a:t>Необходимо изменить подходы к подготовке ППЛРН, опираясь на риск-ориентированный подход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C27EB4-3ADD-4ADE-AAFA-0DF9B891A55C}"/>
              </a:ext>
            </a:extLst>
          </p:cNvPr>
          <p:cNvSpPr txBox="1"/>
          <p:nvPr/>
        </p:nvSpPr>
        <p:spPr>
          <a:xfrm>
            <a:off x="2089944" y="2462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Моделирование</a:t>
            </a:r>
            <a:r>
              <a:rPr lang="ru-RU" sz="1600" i="1" dirty="0">
                <a:solidFill>
                  <a:schemeClr val="bg2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разливов нефти </a:t>
            </a:r>
            <a:r>
              <a:rPr lang="ru-RU" sz="1600" i="1" dirty="0">
                <a:solidFill>
                  <a:srgbClr val="002060"/>
                </a:solidFill>
              </a:rPr>
              <a:t>в Арктике.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2"/>
                </a:solidFill>
              </a:rPr>
              <a:t>Реальность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2665597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xmlns="" id="{208CEFE2-1528-48C9-A596-443313F56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60" y="323867"/>
            <a:ext cx="8568488" cy="352928"/>
          </a:xfrm>
        </p:spPr>
        <p:txBody>
          <a:bodyPr/>
          <a:lstStyle/>
          <a:p>
            <a:pPr eaLnBrk="1" hangingPunct="1"/>
            <a:r>
              <a:rPr lang="ru-RU" altLang="ru-RU" sz="1800" b="1" i="1" dirty="0">
                <a:solidFill>
                  <a:srgbClr val="002060"/>
                </a:solidFill>
              </a:rPr>
              <a:t>Содержание</a:t>
            </a:r>
            <a:endParaRPr lang="ru-RU" altLang="ru-RU" sz="18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B74B1E-A7EC-44E2-B666-2E20E8D83E8D}"/>
              </a:ext>
            </a:extLst>
          </p:cNvPr>
          <p:cNvSpPr txBox="1"/>
          <p:nvPr/>
        </p:nvSpPr>
        <p:spPr>
          <a:xfrm>
            <a:off x="2089944" y="2462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Моделирование</a:t>
            </a:r>
            <a:r>
              <a:rPr lang="ru-RU" sz="1600" i="1" dirty="0">
                <a:solidFill>
                  <a:schemeClr val="bg2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разливов нефти </a:t>
            </a:r>
            <a:r>
              <a:rPr lang="ru-RU" sz="1600" i="1" dirty="0">
                <a:solidFill>
                  <a:srgbClr val="002060"/>
                </a:solidFill>
              </a:rPr>
              <a:t>в Арктике.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2"/>
                </a:solidFill>
              </a:rPr>
              <a:t>Реальность и перспективы</a:t>
            </a:r>
          </a:p>
        </p:txBody>
      </p:sp>
      <p:sp>
        <p:nvSpPr>
          <p:cNvPr id="21" name="Номер слайда 2">
            <a:extLst>
              <a:ext uri="{FF2B5EF4-FFF2-40B4-BE49-F238E27FC236}">
                <a16:creationId xmlns:a16="http://schemas.microsoft.com/office/drawing/2014/main" xmlns="" id="{33C4921C-4513-81C3-9C6F-EFF833A051F1}"/>
              </a:ext>
            </a:extLst>
          </p:cNvPr>
          <p:cNvSpPr txBox="1">
            <a:spLocks/>
          </p:cNvSpPr>
          <p:nvPr/>
        </p:nvSpPr>
        <p:spPr bwMode="auto">
          <a:xfrm>
            <a:off x="8882136" y="4821138"/>
            <a:ext cx="226368" cy="342900"/>
          </a:xfrm>
          <a:prstGeom prst="rect">
            <a:avLst/>
          </a:prstGeom>
          <a:solidFill>
            <a:srgbClr val="DAEBF2"/>
          </a:solidFill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2pPr>
            <a:lvl3pPr marL="8572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3pPr>
            <a:lvl4pPr marL="12001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4pPr>
            <a:lvl5pPr marL="15430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5pPr>
            <a:lvl6pPr marL="18859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6pPr>
            <a:lvl7pPr marL="22288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7pPr>
            <a:lvl8pPr marL="25717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8pPr>
            <a:lvl9pPr marL="29146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fld id="{8A9C9567-803F-4A1F-BCB8-0949B0E26A7A}" type="slidenum">
              <a:rPr lang="ru-RU" altLang="ru-RU" smtClean="0">
                <a:solidFill>
                  <a:srgbClr val="002060"/>
                </a:solidFill>
                <a:latin typeface="Arial Black" panose="020B0A04020102020204" pitchFamily="34" charset="0"/>
              </a:rPr>
              <a:pPr eaLnBrk="1" hangingPunct="1"/>
              <a:t>2</a:t>
            </a:fld>
            <a:endParaRPr lang="ru-RU" alt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99DF8E-DD2A-4703-8C67-9AA081498BB7}"/>
              </a:ext>
            </a:extLst>
          </p:cNvPr>
          <p:cNvSpPr txBox="1"/>
          <p:nvPr/>
        </p:nvSpPr>
        <p:spPr>
          <a:xfrm>
            <a:off x="62302" y="662421"/>
            <a:ext cx="90727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i="1" dirty="0">
                <a:solidFill>
                  <a:srgbClr val="002060"/>
                </a:solidFill>
              </a:rPr>
              <a:t>Об институте</a:t>
            </a:r>
          </a:p>
          <a:p>
            <a:r>
              <a:rPr lang="en-US" sz="1600" i="1" dirty="0">
                <a:solidFill>
                  <a:srgbClr val="002060"/>
                </a:solidFill>
              </a:rPr>
              <a:t>2. </a:t>
            </a:r>
            <a:r>
              <a:rPr lang="ru-RU" sz="1600" i="1" dirty="0">
                <a:solidFill>
                  <a:srgbClr val="002060"/>
                </a:solidFill>
              </a:rPr>
              <a:t>Уроки разлива мазута в Керченском проливе: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solidFill>
                  <a:srgbClr val="002060"/>
                </a:solidFill>
              </a:rPr>
              <a:t>как развивались события;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solidFill>
                  <a:srgbClr val="002060"/>
                </a:solidFill>
              </a:rPr>
              <a:t>свойства нефти и нефтепродуктов;</a:t>
            </a:r>
            <a:endParaRPr lang="en-US" sz="1600" i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solidFill>
                  <a:srgbClr val="002060"/>
                </a:solidFill>
              </a:rPr>
              <a:t>пробелы в понимании физико-химической трансформации тяжелых</a:t>
            </a:r>
          </a:p>
          <a:p>
            <a:r>
              <a:rPr lang="ru-RU" sz="1600" i="1" dirty="0">
                <a:solidFill>
                  <a:srgbClr val="002060"/>
                </a:solidFill>
              </a:rPr>
              <a:t>    нефтепродуктов в морской воде, в первую очередь, в прибрежной зоне;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solidFill>
                  <a:srgbClr val="002060"/>
                </a:solidFill>
              </a:rPr>
              <a:t>отсутствие системного подхода к информационной поддержке реагирования;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solidFill>
                  <a:srgbClr val="002060"/>
                </a:solidFill>
              </a:rPr>
              <a:t>недостаточность открытых ресурсов данных ДЗЗ;</a:t>
            </a:r>
            <a:endParaRPr lang="en-US" sz="1600" i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solidFill>
                  <a:srgbClr val="002060"/>
                </a:solidFill>
              </a:rPr>
              <a:t>недостаточная проработанность ППЛРН (до аварии); </a:t>
            </a:r>
          </a:p>
          <a:p>
            <a:r>
              <a:rPr lang="en-US" sz="1600" i="1" dirty="0">
                <a:solidFill>
                  <a:srgbClr val="002060"/>
                </a:solidFill>
              </a:rPr>
              <a:t>3. </a:t>
            </a:r>
            <a:r>
              <a:rPr lang="ru-RU" sz="1600" i="1" dirty="0">
                <a:solidFill>
                  <a:srgbClr val="002060"/>
                </a:solidFill>
              </a:rPr>
              <a:t>Проблемы моделирования в Арктике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solidFill>
                  <a:srgbClr val="002060"/>
                </a:solidFill>
              </a:rPr>
              <a:t>недостаточная изученность поведения ННП в ледовых условиях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solidFill>
                  <a:srgbClr val="002060"/>
                </a:solidFill>
              </a:rPr>
              <a:t>недостаточные сведения о характеристиках ледового покрова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solidFill>
                  <a:srgbClr val="002060"/>
                </a:solidFill>
              </a:rPr>
              <a:t>возможные задержки реагирования</a:t>
            </a:r>
          </a:p>
          <a:p>
            <a:r>
              <a:rPr lang="ru-RU" sz="1600" i="1" dirty="0">
                <a:solidFill>
                  <a:srgbClr val="002060"/>
                </a:solidFill>
              </a:rPr>
              <a:t>4. Выводы </a:t>
            </a:r>
            <a:endParaRPr lang="en-US" sz="1600" i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solidFill>
                  <a:srgbClr val="002060"/>
                </a:solidFill>
              </a:rPr>
              <a:t>«вчерашние» проблемы РМКП-2024  могут стать завтрашними проблемами Арктики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solidFill>
                  <a:srgbClr val="002060"/>
                </a:solidFill>
              </a:rPr>
              <a:t>необходимо создание национального сервиса поддержки реагирования на разливы нефти. Пришла пора из кубиков сложить </a:t>
            </a:r>
            <a:r>
              <a:rPr lang="ru-RU" sz="1600" i="1" dirty="0" err="1">
                <a:solidFill>
                  <a:srgbClr val="002060"/>
                </a:solidFill>
              </a:rPr>
              <a:t>пазл</a:t>
            </a:r>
            <a:endParaRPr lang="ru-RU" sz="1600" i="1" dirty="0">
              <a:solidFill>
                <a:srgbClr val="00206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472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8613706" y="4803998"/>
            <a:ext cx="494798" cy="342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1F4F93E1-0A05-40DB-8AFD-32B7097052C0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</a:t>
            </a:fld>
            <a:endParaRPr lang="ru-RU" altLang="ru-RU" sz="1200" dirty="0">
              <a:latin typeface="Arial Black" pitchFamily="34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04000" y="324000"/>
            <a:ext cx="8784000" cy="3488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ts val="2000"/>
              </a:lnSpc>
              <a:defRPr sz="2000" b="1" i="1"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ru-RU" sz="1800" dirty="0">
                <a:effectLst/>
                <a:latin typeface="+mj-lt"/>
                <a:ea typeface="Calibri" panose="020F0502020204030204" pitchFamily="34" charset="0"/>
              </a:rPr>
              <a:t>ГОИН и морские разливы нефти</a:t>
            </a:r>
            <a:endParaRPr lang="ru-RU" altLang="ru-RU" sz="1800" dirty="0">
              <a:latin typeface="+mj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CD2A90C-084F-4B54-AF5D-55A484344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66536"/>
            <a:ext cx="2997001" cy="199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35C093C-E569-4368-9785-369B66C59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74" y="729859"/>
            <a:ext cx="964547" cy="14103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467F615-5F40-4D7B-8594-C55B4D725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040" y="729859"/>
            <a:ext cx="914821" cy="14056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21E3806-BFC9-427E-9DA3-4B24CF97A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468" y="729859"/>
            <a:ext cx="1007399" cy="14103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6795595-9D6B-4376-B0E7-99C9361B3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8105" y="729860"/>
            <a:ext cx="935392" cy="14103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D119614-C19E-4B8E-9BA1-B3C71184A4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8227" y="729859"/>
            <a:ext cx="1023870" cy="14024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B7FA09-6DF8-4AB8-8561-103714E66434}"/>
              </a:ext>
            </a:extLst>
          </p:cNvPr>
          <p:cNvSpPr txBox="1"/>
          <p:nvPr/>
        </p:nvSpPr>
        <p:spPr>
          <a:xfrm>
            <a:off x="137686" y="2155174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1400" dirty="0">
                <a:solidFill>
                  <a:srgbClr val="002060"/>
                </a:solidFill>
                <a:latin typeface="Arial" charset="0"/>
                <a:cs typeface="+mn-cs"/>
              </a:rPr>
              <a:t>1981-1990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AE7F145-31C2-48A8-9588-F68205789B95}"/>
              </a:ext>
            </a:extLst>
          </p:cNvPr>
          <p:cNvSpPr txBox="1"/>
          <p:nvPr/>
        </p:nvSpPr>
        <p:spPr>
          <a:xfrm>
            <a:off x="5279425" y="2152117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1350" dirty="0">
                <a:solidFill>
                  <a:srgbClr val="002060"/>
                </a:solidFill>
                <a:latin typeface="Arial" charset="0"/>
                <a:cs typeface="+mn-cs"/>
              </a:rPr>
              <a:t>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CEC7C7E-E3CB-4D94-9E0A-CE876E782D45}"/>
              </a:ext>
            </a:extLst>
          </p:cNvPr>
          <p:cNvSpPr txBox="1"/>
          <p:nvPr/>
        </p:nvSpPr>
        <p:spPr>
          <a:xfrm>
            <a:off x="4055120" y="2150715"/>
            <a:ext cx="1025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1400" dirty="0">
                <a:solidFill>
                  <a:srgbClr val="002060"/>
                </a:solidFill>
                <a:latin typeface="Arial" charset="0"/>
                <a:cs typeface="+mn-cs"/>
              </a:rPr>
              <a:t>2007-2011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75561DC-9024-4A17-A562-DFD2C714C0BE}"/>
              </a:ext>
            </a:extLst>
          </p:cNvPr>
          <p:cNvSpPr txBox="1"/>
          <p:nvPr/>
        </p:nvSpPr>
        <p:spPr>
          <a:xfrm>
            <a:off x="7813319" y="2152327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1350" dirty="0">
                <a:solidFill>
                  <a:srgbClr val="002060"/>
                </a:solidFill>
                <a:latin typeface="Arial" charset="0"/>
                <a:cs typeface="+mn-cs"/>
              </a:rPr>
              <a:t>2025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955F1A5-C0BC-4F8D-A5FD-3A2F5D882A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8235" y="729859"/>
            <a:ext cx="1005233" cy="14216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221B856-2C59-4151-A1A7-D5492317E214}"/>
              </a:ext>
            </a:extLst>
          </p:cNvPr>
          <p:cNvSpPr txBox="1"/>
          <p:nvPr/>
        </p:nvSpPr>
        <p:spPr>
          <a:xfrm>
            <a:off x="6061120" y="2152117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1400" dirty="0">
                <a:solidFill>
                  <a:srgbClr val="002060"/>
                </a:solidFill>
                <a:latin typeface="Arial" charset="0"/>
                <a:cs typeface="+mn-cs"/>
              </a:rPr>
              <a:t>20</a:t>
            </a:r>
            <a:r>
              <a:rPr lang="en-US" sz="1400" dirty="0">
                <a:solidFill>
                  <a:srgbClr val="002060"/>
                </a:solidFill>
                <a:latin typeface="Arial" charset="0"/>
                <a:cs typeface="+mn-cs"/>
              </a:rPr>
              <a:t>19-2021</a:t>
            </a:r>
            <a:endParaRPr lang="ru-RU" sz="1400" dirty="0">
              <a:solidFill>
                <a:srgbClr val="002060"/>
              </a:solidFill>
              <a:latin typeface="Arial" charset="0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27793AC-77DD-4B47-9FFB-AA10C517C0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5770" y="729859"/>
            <a:ext cx="1880581" cy="142141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6121C23-E28D-42CE-817F-012F522587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8895" y="729859"/>
            <a:ext cx="1019735" cy="14103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00E4201-7156-491B-BF72-611234F93630}"/>
              </a:ext>
            </a:extLst>
          </p:cNvPr>
          <p:cNvSpPr txBox="1"/>
          <p:nvPr/>
        </p:nvSpPr>
        <p:spPr>
          <a:xfrm>
            <a:off x="1367498" y="2155174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1400" dirty="0">
                <a:solidFill>
                  <a:srgbClr val="002060"/>
                </a:solidFill>
                <a:latin typeface="Arial" charset="0"/>
                <a:cs typeface="+mn-cs"/>
              </a:rPr>
              <a:t>1994-1995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FC0BC37-C1CF-4E98-B29A-18D4678C0A4E}"/>
              </a:ext>
            </a:extLst>
          </p:cNvPr>
          <p:cNvSpPr txBox="1"/>
          <p:nvPr/>
        </p:nvSpPr>
        <p:spPr>
          <a:xfrm>
            <a:off x="3082674" y="2150715"/>
            <a:ext cx="984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1400" dirty="0">
                <a:solidFill>
                  <a:srgbClr val="002060"/>
                </a:solidFill>
                <a:latin typeface="Arial" charset="0"/>
                <a:cs typeface="+mn-cs"/>
              </a:rPr>
              <a:t>19</a:t>
            </a:r>
            <a:r>
              <a:rPr lang="en-US" sz="1400" dirty="0">
                <a:solidFill>
                  <a:srgbClr val="002060"/>
                </a:solidFill>
                <a:latin typeface="Arial" charset="0"/>
                <a:cs typeface="+mn-cs"/>
              </a:rPr>
              <a:t>98- </a:t>
            </a:r>
            <a:r>
              <a:rPr lang="ru-RU" sz="1400" dirty="0" err="1">
                <a:solidFill>
                  <a:srgbClr val="002060"/>
                </a:solidFill>
                <a:latin typeface="Arial" charset="0"/>
                <a:cs typeface="+mn-cs"/>
              </a:rPr>
              <a:t>н.в</a:t>
            </a:r>
            <a:r>
              <a:rPr lang="ru-RU" sz="1350" dirty="0">
                <a:solidFill>
                  <a:srgbClr val="FFFFFF"/>
                </a:solidFill>
                <a:latin typeface="Arial" charset="0"/>
                <a:cs typeface="+mn-cs"/>
              </a:rPr>
              <a:t>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A225A36-6076-43CE-B69B-0394F0DDF163}"/>
              </a:ext>
            </a:extLst>
          </p:cNvPr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50796"/>
            <a:ext cx="3536833" cy="199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F4DEC99-0A74-4837-8ECC-63013E3A76A5}"/>
              </a:ext>
            </a:extLst>
          </p:cNvPr>
          <p:cNvSpPr txBox="1"/>
          <p:nvPr/>
        </p:nvSpPr>
        <p:spPr>
          <a:xfrm>
            <a:off x="5436096" y="4091459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1600" b="1" dirty="0">
                <a:solidFill>
                  <a:srgbClr val="002060"/>
                </a:solidFill>
                <a:latin typeface="Arial" charset="0"/>
                <a:cs typeface="+mn-cs"/>
              </a:rPr>
              <a:t>2025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8BA0F12-199F-4CD3-AF3B-C5A868C3C2E3}"/>
              </a:ext>
            </a:extLst>
          </p:cNvPr>
          <p:cNvSpPr txBox="1"/>
          <p:nvPr/>
        </p:nvSpPr>
        <p:spPr>
          <a:xfrm>
            <a:off x="8347842" y="4091459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1600" dirty="0">
                <a:solidFill>
                  <a:srgbClr val="FFFFFF"/>
                </a:solidFill>
                <a:latin typeface="Arial" charset="0"/>
                <a:cs typeface="+mn-cs"/>
              </a:rPr>
              <a:t>2026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0C6E5A0-5AB9-43DD-9C83-45B69FCEFF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274" y="2459155"/>
            <a:ext cx="2307024" cy="196608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27340FF-6CEF-4169-88AE-296960B15B8E}"/>
              </a:ext>
            </a:extLst>
          </p:cNvPr>
          <p:cNvSpPr txBox="1"/>
          <p:nvPr/>
        </p:nvSpPr>
        <p:spPr>
          <a:xfrm>
            <a:off x="1824634" y="4113559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1600" b="1" dirty="0">
                <a:solidFill>
                  <a:srgbClr val="002060"/>
                </a:solidFill>
                <a:latin typeface="Arial" charset="0"/>
                <a:cs typeface="+mn-cs"/>
              </a:rPr>
              <a:t>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4DD18D-0C02-4CDD-AD7F-F8DA92526943}"/>
              </a:ext>
            </a:extLst>
          </p:cNvPr>
          <p:cNvSpPr txBox="1"/>
          <p:nvPr/>
        </p:nvSpPr>
        <p:spPr>
          <a:xfrm>
            <a:off x="-22448" y="4430013"/>
            <a:ext cx="87270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Морские разливы нефти в Арктике. От международного сотрудничества к решению национальных задач</a:t>
            </a:r>
            <a:r>
              <a:rPr lang="ru-RU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</a:p>
          <a:p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«Ты, метеослужба, нам счастья пожелай» (</a:t>
            </a: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Арктические ведомости, 2021, 2023)</a:t>
            </a:r>
            <a:r>
              <a:rPr lang="ru-RU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«Гром грянул полвека назад, и что?» (</a:t>
            </a:r>
            <a:r>
              <a:rPr lang="ru-RU" sz="14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Метеоспектр</a:t>
            </a: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2026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00" b="1" dirty="0">
              <a:solidFill>
                <a:srgbClr val="002060"/>
              </a:solidFill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063568D-C97C-48BC-8653-05F12A1E9A19}"/>
              </a:ext>
            </a:extLst>
          </p:cNvPr>
          <p:cNvSpPr txBox="1"/>
          <p:nvPr/>
        </p:nvSpPr>
        <p:spPr>
          <a:xfrm>
            <a:off x="2089944" y="2462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Моделирование</a:t>
            </a:r>
            <a:r>
              <a:rPr lang="ru-RU" sz="1600" i="1" dirty="0">
                <a:solidFill>
                  <a:schemeClr val="bg2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разливов нефти </a:t>
            </a:r>
            <a:r>
              <a:rPr lang="ru-RU" sz="1600" i="1" dirty="0">
                <a:solidFill>
                  <a:srgbClr val="002060"/>
                </a:solidFill>
              </a:rPr>
              <a:t>в Арктике.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2"/>
                </a:solidFill>
              </a:rPr>
              <a:t>Реальность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64151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xmlns="" id="{208CEFE2-1528-48C9-A596-443313F56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60" y="323867"/>
            <a:ext cx="8568488" cy="352928"/>
          </a:xfrm>
        </p:spPr>
        <p:txBody>
          <a:bodyPr/>
          <a:lstStyle/>
          <a:p>
            <a:pPr eaLnBrk="1" hangingPunct="1"/>
            <a:r>
              <a:rPr lang="ru-RU" altLang="ru-RU" sz="1800" b="1" i="1" dirty="0">
                <a:solidFill>
                  <a:srgbClr val="002060"/>
                </a:solidFill>
              </a:rPr>
              <a:t>Разлив Мазута в Керченском Проливе в 2024 г. (РМКП-2024)</a:t>
            </a:r>
            <a:endParaRPr lang="ru-RU" altLang="ru-RU" sz="1800" dirty="0">
              <a:solidFill>
                <a:srgbClr val="002060"/>
              </a:solidFill>
            </a:endParaRPr>
          </a:p>
        </p:txBody>
      </p:sp>
      <p:sp>
        <p:nvSpPr>
          <p:cNvPr id="21" name="Номер слайда 2">
            <a:extLst>
              <a:ext uri="{FF2B5EF4-FFF2-40B4-BE49-F238E27FC236}">
                <a16:creationId xmlns:a16="http://schemas.microsoft.com/office/drawing/2014/main" xmlns="" id="{33C4921C-4513-81C3-9C6F-EFF833A051F1}"/>
              </a:ext>
            </a:extLst>
          </p:cNvPr>
          <p:cNvSpPr txBox="1">
            <a:spLocks/>
          </p:cNvSpPr>
          <p:nvPr/>
        </p:nvSpPr>
        <p:spPr bwMode="auto">
          <a:xfrm>
            <a:off x="8882136" y="4821138"/>
            <a:ext cx="226368" cy="342900"/>
          </a:xfrm>
          <a:prstGeom prst="rect">
            <a:avLst/>
          </a:prstGeom>
          <a:solidFill>
            <a:srgbClr val="DAEBF2"/>
          </a:solidFill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2pPr>
            <a:lvl3pPr marL="8572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3pPr>
            <a:lvl4pPr marL="12001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4pPr>
            <a:lvl5pPr marL="15430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5pPr>
            <a:lvl6pPr marL="18859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6pPr>
            <a:lvl7pPr marL="22288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7pPr>
            <a:lvl8pPr marL="25717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8pPr>
            <a:lvl9pPr marL="29146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fld id="{8A9C9567-803F-4A1F-BCB8-0949B0E26A7A}" type="slidenum">
              <a:rPr lang="ru-RU" altLang="ru-RU" smtClean="0">
                <a:solidFill>
                  <a:srgbClr val="002060"/>
                </a:solidFill>
                <a:latin typeface="Arial Black" panose="020B0A04020102020204" pitchFamily="34" charset="0"/>
              </a:rPr>
              <a:pPr eaLnBrk="1" hangingPunct="1"/>
              <a:t>4</a:t>
            </a:fld>
            <a:endParaRPr lang="ru-RU" alt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Сценарий151224_212Н">
            <a:hlinkClick r:id="" action="ppaction://media"/>
            <a:extLst>
              <a:ext uri="{FF2B5EF4-FFF2-40B4-BE49-F238E27FC236}">
                <a16:creationId xmlns:a16="http://schemas.microsoft.com/office/drawing/2014/main" xmlns="" id="{1F09D392-506B-42ED-8796-37FEBF45B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214" y="720473"/>
            <a:ext cx="7782036" cy="4377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64465D-1910-4219-8736-87E8DB3DC6B5}"/>
              </a:ext>
            </a:extLst>
          </p:cNvPr>
          <p:cNvSpPr txBox="1"/>
          <p:nvPr/>
        </p:nvSpPr>
        <p:spPr>
          <a:xfrm>
            <a:off x="2089944" y="2462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Моделирование</a:t>
            </a:r>
            <a:r>
              <a:rPr lang="ru-RU" sz="1600" i="1" dirty="0">
                <a:solidFill>
                  <a:schemeClr val="bg2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разливов нефти </a:t>
            </a:r>
            <a:r>
              <a:rPr lang="ru-RU" sz="1600" i="1" dirty="0">
                <a:solidFill>
                  <a:srgbClr val="002060"/>
                </a:solidFill>
              </a:rPr>
              <a:t>в Арктике.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2"/>
                </a:solidFill>
              </a:rPr>
              <a:t>Реальность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364232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6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33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220243" y="-89802"/>
            <a:ext cx="184731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32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378FFD-F87F-42D8-BD37-AF28F5C4BF4D}"/>
              </a:ext>
            </a:extLst>
          </p:cNvPr>
          <p:cNvSpPr txBox="1"/>
          <p:nvPr/>
        </p:nvSpPr>
        <p:spPr>
          <a:xfrm>
            <a:off x="504000" y="324000"/>
            <a:ext cx="461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+mj-lt"/>
              </a:rPr>
              <a:t>Свойства нефти и нефтепродуктов</a:t>
            </a:r>
            <a:endParaRPr lang="ru-RU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103B552-7F34-4967-B451-D3FA7BAF1B9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6" y="1789968"/>
            <a:ext cx="1499486" cy="150120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0BB7181-F39F-4CAF-B81A-AF49651D0332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8" b="9056"/>
          <a:stretch/>
        </p:blipFill>
        <p:spPr>
          <a:xfrm>
            <a:off x="3491880" y="1718622"/>
            <a:ext cx="1501200" cy="1501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176204C-E6F2-48A9-A673-338A3529AE1E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18622"/>
            <a:ext cx="1501200" cy="1501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376676-2B22-44CE-9E68-35BF66369972}"/>
              </a:ext>
            </a:extLst>
          </p:cNvPr>
          <p:cNvSpPr txBox="1"/>
          <p:nvPr/>
        </p:nvSpPr>
        <p:spPr>
          <a:xfrm>
            <a:off x="899592" y="685236"/>
            <a:ext cx="7362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>
                <a:solidFill>
                  <a:srgbClr val="002060"/>
                </a:solidFill>
              </a:rPr>
              <a:t>Нефть – многокомпонентная жидкость. Её свойства меняются со временем</a:t>
            </a:r>
          </a:p>
        </p:txBody>
      </p:sp>
      <p:pic>
        <p:nvPicPr>
          <p:cNvPr id="14" name="Video3.mpg">
            <a:hlinkClick r:id="" action="ppaction://media"/>
            <a:extLst>
              <a:ext uri="{FF2B5EF4-FFF2-40B4-BE49-F238E27FC236}">
                <a16:creationId xmlns:a16="http://schemas.microsoft.com/office/drawing/2014/main" xmlns="" id="{90AB15CB-A962-483D-B92C-DFA0AE86A9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9512" y="3507854"/>
            <a:ext cx="1603554" cy="1311308"/>
          </a:xfrm>
          <a:prstGeom prst="rect">
            <a:avLst/>
          </a:prstGeom>
        </p:spPr>
      </p:pic>
      <p:pic>
        <p:nvPicPr>
          <p:cNvPr id="15" name="Video_2.mpg">
            <a:hlinkClick r:id="" action="ppaction://media"/>
            <a:extLst>
              <a:ext uri="{FF2B5EF4-FFF2-40B4-BE49-F238E27FC236}">
                <a16:creationId xmlns:a16="http://schemas.microsoft.com/office/drawing/2014/main" xmlns="" id="{4FF9F30A-A107-4281-89EB-3FE123B6AC7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9712" y="3507855"/>
            <a:ext cx="1617170" cy="13113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0C0C42-CB5A-4BB3-925B-9BEF2703D3CA}"/>
              </a:ext>
            </a:extLst>
          </p:cNvPr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5110"/>
            <a:ext cx="1501200" cy="1501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18EBD5-CA99-4A0F-BA62-F1524B4B0C0D}"/>
              </a:ext>
            </a:extLst>
          </p:cNvPr>
          <p:cNvSpPr txBox="1"/>
          <p:nvPr/>
        </p:nvSpPr>
        <p:spPr>
          <a:xfrm>
            <a:off x="878664" y="965111"/>
            <a:ext cx="2613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rgbClr val="002060"/>
                </a:solidFill>
              </a:rPr>
              <a:t>Распределение типов нефти: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49068C-4646-4B20-8A42-AF57277C8B15}"/>
              </a:ext>
            </a:extLst>
          </p:cNvPr>
          <p:cNvSpPr txBox="1"/>
          <p:nvPr/>
        </p:nvSpPr>
        <p:spPr>
          <a:xfrm>
            <a:off x="115275" y="1471885"/>
            <a:ext cx="1499486" cy="307777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по плотности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C905E1-448D-4D29-BC8E-7CE5BAA5092C}"/>
              </a:ext>
            </a:extLst>
          </p:cNvPr>
          <p:cNvSpPr txBox="1"/>
          <p:nvPr/>
        </p:nvSpPr>
        <p:spPr>
          <a:xfrm>
            <a:off x="1691681" y="1261400"/>
            <a:ext cx="1573208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по температуре текучести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176DF25-17F4-4B36-80E2-AA1054CC13F8}"/>
              </a:ext>
            </a:extLst>
          </p:cNvPr>
          <p:cNvSpPr txBox="1"/>
          <p:nvPr/>
        </p:nvSpPr>
        <p:spPr>
          <a:xfrm>
            <a:off x="431524" y="4774168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дизель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852E087-8AC4-4D55-8332-32C1FB09F985}"/>
              </a:ext>
            </a:extLst>
          </p:cNvPr>
          <p:cNvSpPr txBox="1"/>
          <p:nvPr/>
        </p:nvSpPr>
        <p:spPr>
          <a:xfrm>
            <a:off x="2397003" y="481916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мазут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67861FE-6C00-4F34-BCA2-9D3E114177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1920" y="3438921"/>
            <a:ext cx="1930600" cy="138024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000B026-3454-4552-9AF6-9829B2823F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7902" y="1697527"/>
            <a:ext cx="1724538" cy="15352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D457579-4108-4700-903A-70FD72F0CE27}"/>
              </a:ext>
            </a:extLst>
          </p:cNvPr>
          <p:cNvSpPr txBox="1"/>
          <p:nvPr/>
        </p:nvSpPr>
        <p:spPr>
          <a:xfrm>
            <a:off x="6018052" y="4250948"/>
            <a:ext cx="298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Температура текучести – </a:t>
            </a:r>
            <a:r>
              <a:rPr lang="ru-RU" sz="1400" b="1" dirty="0">
                <a:solidFill>
                  <a:srgbClr val="FF0000"/>
                </a:solidFill>
              </a:rPr>
              <a:t>9°С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Вязкость при </a:t>
            </a:r>
            <a:r>
              <a:rPr lang="ru-RU" sz="1400" b="1" dirty="0">
                <a:solidFill>
                  <a:srgbClr val="FF0000"/>
                </a:solidFill>
              </a:rPr>
              <a:t>50 °С</a:t>
            </a:r>
            <a:r>
              <a:rPr lang="ru-RU" sz="1400" b="1" dirty="0">
                <a:solidFill>
                  <a:srgbClr val="002060"/>
                </a:solidFill>
              </a:rPr>
              <a:t> – 500 </a:t>
            </a:r>
            <a:r>
              <a:rPr lang="ru-RU" sz="1400" b="1" dirty="0" err="1">
                <a:solidFill>
                  <a:srgbClr val="002060"/>
                </a:solidFill>
              </a:rPr>
              <a:t>сП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723BA0-9BC8-469E-BBE6-33BD72CA7D48}"/>
              </a:ext>
            </a:extLst>
          </p:cNvPr>
          <p:cNvSpPr txBox="1"/>
          <p:nvPr/>
        </p:nvSpPr>
        <p:spPr>
          <a:xfrm>
            <a:off x="6300192" y="3868693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Свойства мазута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2971737-B880-413D-B891-A08E7DA5096E}"/>
              </a:ext>
            </a:extLst>
          </p:cNvPr>
          <p:cNvSpPr txBox="1"/>
          <p:nvPr/>
        </p:nvSpPr>
        <p:spPr>
          <a:xfrm>
            <a:off x="2089944" y="2462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Моделирование</a:t>
            </a:r>
            <a:r>
              <a:rPr lang="ru-RU" sz="1600" i="1" dirty="0">
                <a:solidFill>
                  <a:schemeClr val="bg2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разливов нефти </a:t>
            </a:r>
            <a:r>
              <a:rPr lang="ru-RU" sz="1600" i="1" dirty="0">
                <a:solidFill>
                  <a:srgbClr val="002060"/>
                </a:solidFill>
              </a:rPr>
              <a:t>в Арктике.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2"/>
                </a:solidFill>
              </a:rPr>
              <a:t>Реальность и перспективы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AFE0B6-07CF-444F-BBE4-CA7B4B9C5461}"/>
              </a:ext>
            </a:extLst>
          </p:cNvPr>
          <p:cNvSpPr txBox="1"/>
          <p:nvPr/>
        </p:nvSpPr>
        <p:spPr>
          <a:xfrm>
            <a:off x="3439518" y="1393662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002060"/>
                </a:solidFill>
              </a:rPr>
              <a:t>Легкая нефть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CF6CA56-21E5-4967-A5AB-221A45B937B0}"/>
              </a:ext>
            </a:extLst>
          </p:cNvPr>
          <p:cNvSpPr txBox="1"/>
          <p:nvPr/>
        </p:nvSpPr>
        <p:spPr>
          <a:xfrm>
            <a:off x="7215341" y="140284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002060"/>
                </a:solidFill>
              </a:rPr>
              <a:t>Мазут</a:t>
            </a:r>
          </a:p>
        </p:txBody>
      </p:sp>
    </p:spTree>
    <p:extLst>
      <p:ext uri="{BB962C8B-B14F-4D97-AF65-F5344CB8AC3E}">
        <p14:creationId xmlns:p14="http://schemas.microsoft.com/office/powerpoint/2010/main" val="285421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9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2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30576E6-2CA7-402D-B403-360F156A1FA4}"/>
              </a:ext>
            </a:extLst>
          </p:cNvPr>
          <p:cNvSpPr txBox="1"/>
          <p:nvPr/>
        </p:nvSpPr>
        <p:spPr>
          <a:xfrm>
            <a:off x="6866760" y="3171789"/>
            <a:ext cx="1851213" cy="1869743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002060"/>
                </a:solidFill>
              </a:rPr>
              <a:t>a) многолетние льды; </a:t>
            </a:r>
          </a:p>
          <a:p>
            <a:r>
              <a:rPr lang="ru-RU" sz="1050" dirty="0">
                <a:solidFill>
                  <a:srgbClr val="002060"/>
                </a:solidFill>
              </a:rPr>
              <a:t>b) однолетние льды;</a:t>
            </a:r>
          </a:p>
          <a:p>
            <a:r>
              <a:rPr lang="ru-RU" sz="1050" dirty="0">
                <a:solidFill>
                  <a:srgbClr val="002060"/>
                </a:solidFill>
              </a:rPr>
              <a:t>c) в снегу; </a:t>
            </a:r>
          </a:p>
          <a:p>
            <a:r>
              <a:rPr lang="ru-RU" sz="1050" dirty="0">
                <a:solidFill>
                  <a:srgbClr val="002060"/>
                </a:solidFill>
              </a:rPr>
              <a:t>d) в разводьях между льдин; </a:t>
            </a:r>
          </a:p>
          <a:p>
            <a:r>
              <a:rPr lang="ru-RU" sz="1050" dirty="0">
                <a:solidFill>
                  <a:srgbClr val="002060"/>
                </a:solidFill>
              </a:rPr>
              <a:t>e) в проталинах при весеннем таянии; </a:t>
            </a:r>
          </a:p>
          <a:p>
            <a:r>
              <a:rPr lang="ru-RU" sz="1050" dirty="0">
                <a:solidFill>
                  <a:srgbClr val="002060"/>
                </a:solidFill>
              </a:rPr>
              <a:t>f) в дрейфующем льду; </a:t>
            </a:r>
          </a:p>
          <a:p>
            <a:r>
              <a:rPr lang="ru-RU" sz="1050" dirty="0">
                <a:solidFill>
                  <a:srgbClr val="002060"/>
                </a:solidFill>
              </a:rPr>
              <a:t>g) поверхности моря; </a:t>
            </a:r>
          </a:p>
          <a:p>
            <a:r>
              <a:rPr lang="ru-RU" sz="1050" dirty="0">
                <a:solidFill>
                  <a:srgbClr val="002060"/>
                </a:solidFill>
              </a:rPr>
              <a:t>h) в водной толще; </a:t>
            </a:r>
          </a:p>
          <a:p>
            <a:r>
              <a:rPr lang="ru-RU" sz="1050" dirty="0">
                <a:solidFill>
                  <a:srgbClr val="002060"/>
                </a:solidFill>
              </a:rPr>
              <a:t>i) </a:t>
            </a:r>
            <a:r>
              <a:rPr lang="ru-RU" sz="1050" b="1" dirty="0">
                <a:solidFill>
                  <a:srgbClr val="FF0000"/>
                </a:solidFill>
              </a:rPr>
              <a:t>в береговой зоне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xmlns="" id="{208CEFE2-1528-48C9-A596-443313F56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24000"/>
            <a:ext cx="5679168" cy="352928"/>
          </a:xfrm>
        </p:spPr>
        <p:txBody>
          <a:bodyPr/>
          <a:lstStyle/>
          <a:p>
            <a:pPr eaLnBrk="1" hangingPunct="1"/>
            <a:r>
              <a:rPr lang="ru-RU" altLang="ru-RU" sz="1800" b="1" i="1" dirty="0">
                <a:solidFill>
                  <a:srgbClr val="002060"/>
                </a:solidFill>
              </a:rPr>
              <a:t>РМКП-2024. Что необходимо исследовать?</a:t>
            </a:r>
            <a:endParaRPr lang="ru-RU" altLang="ru-RU" sz="1800" dirty="0">
              <a:solidFill>
                <a:srgbClr val="002060"/>
              </a:solidFill>
            </a:endParaRPr>
          </a:p>
        </p:txBody>
      </p:sp>
      <p:sp>
        <p:nvSpPr>
          <p:cNvPr id="13343" name="Номер слайда 2">
            <a:extLst>
              <a:ext uri="{FF2B5EF4-FFF2-40B4-BE49-F238E27FC236}">
                <a16:creationId xmlns:a16="http://schemas.microsoft.com/office/drawing/2014/main" xmlns="" id="{1E217A60-D3F3-40EC-A145-04F2EDF699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92480" y="4821138"/>
            <a:ext cx="226368" cy="342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A9C9567-803F-4A1F-BCB8-0949B0E26A7A}" type="slidenum">
              <a:rPr lang="ru-RU" altLang="ru-RU">
                <a:solidFill>
                  <a:srgbClr val="002060"/>
                </a:solidFill>
                <a:latin typeface="Arial Black" panose="020B0A04020102020204" pitchFamily="34" charset="0"/>
              </a:rPr>
              <a:pPr eaLnBrk="1" hangingPunct="1"/>
              <a:t>6</a:t>
            </a:fld>
            <a:endParaRPr lang="ru-RU" alt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xmlns="" id="{1ED7114D-62A8-4192-A527-892917565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756" y="1670448"/>
            <a:ext cx="165202" cy="32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770" tIns="40886" rIns="81770" bIns="40886">
            <a:spAutoFit/>
          </a:bodyPr>
          <a:lstStyle>
            <a:lvl1pPr defTabSz="10906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85825" indent="-341313" defTabSz="10906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63663" indent="-273050" defTabSz="10906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908175" indent="-273050" defTabSz="10906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452688" indent="-271463" defTabSz="10906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909888" indent="-271463" defTabSz="1090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367088" indent="-271463" defTabSz="1090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824288" indent="-271463" defTabSz="1090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281488" indent="-271463" defTabSz="1090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75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xmlns="" id="{87ADDF50-7B11-4297-9A39-9F488A182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756" y="1670448"/>
            <a:ext cx="165202" cy="32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770" tIns="40886" rIns="81770" bIns="40886">
            <a:spAutoFit/>
          </a:bodyPr>
          <a:lstStyle>
            <a:lvl1pPr defTabSz="10906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85825" indent="-341313" defTabSz="10906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63663" indent="-273050" defTabSz="10906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908175" indent="-273050" defTabSz="10906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452688" indent="-271463" defTabSz="10906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909888" indent="-271463" defTabSz="1090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367088" indent="-271463" defTabSz="1090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824288" indent="-271463" defTabSz="1090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281488" indent="-271463" defTabSz="1090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75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5AB9B1B-C9F2-49A7-984F-4A744E2DD8B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789552"/>
            <a:ext cx="3823003" cy="22777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CAFA17-9A71-4A91-BEAE-3F51AC5455B2}"/>
              </a:ext>
            </a:extLst>
          </p:cNvPr>
          <p:cNvSpPr txBox="1"/>
          <p:nvPr/>
        </p:nvSpPr>
        <p:spPr>
          <a:xfrm>
            <a:off x="3923928" y="3075806"/>
            <a:ext cx="2910056" cy="2092881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002060"/>
                </a:solidFill>
              </a:rPr>
              <a:t>I.</a:t>
            </a:r>
            <a:r>
              <a:rPr lang="ru-RU" sz="1000" dirty="0">
                <a:solidFill>
                  <a:srgbClr val="002060"/>
                </a:solidFill>
              </a:rPr>
              <a:t> захваченная льдами нефть; </a:t>
            </a:r>
          </a:p>
          <a:p>
            <a:r>
              <a:rPr lang="ru-RU" sz="1000" b="1" dirty="0">
                <a:solidFill>
                  <a:srgbClr val="002060"/>
                </a:solidFill>
              </a:rPr>
              <a:t>II.</a:t>
            </a:r>
            <a:r>
              <a:rPr lang="ru-RU" sz="1000" dirty="0">
                <a:solidFill>
                  <a:srgbClr val="002060"/>
                </a:solidFill>
              </a:rPr>
              <a:t> нефть в виде линз подо льдом; </a:t>
            </a:r>
          </a:p>
          <a:p>
            <a:r>
              <a:rPr lang="ru-RU" sz="1000" b="1" dirty="0">
                <a:solidFill>
                  <a:srgbClr val="002060"/>
                </a:solidFill>
              </a:rPr>
              <a:t>III.</a:t>
            </a:r>
            <a:r>
              <a:rPr lang="ru-RU" sz="1000" dirty="0">
                <a:solidFill>
                  <a:srgbClr val="002060"/>
                </a:solidFill>
              </a:rPr>
              <a:t> нефть в солевых каналах; </a:t>
            </a:r>
          </a:p>
          <a:p>
            <a:r>
              <a:rPr lang="ru-RU" sz="1000" b="1" dirty="0">
                <a:solidFill>
                  <a:srgbClr val="002060"/>
                </a:solidFill>
              </a:rPr>
              <a:t>IV.</a:t>
            </a:r>
            <a:r>
              <a:rPr lang="ru-RU" sz="1000" dirty="0">
                <a:solidFill>
                  <a:srgbClr val="002060"/>
                </a:solidFill>
              </a:rPr>
              <a:t> нефть в виде линз внутри снежного покрова; </a:t>
            </a:r>
          </a:p>
          <a:p>
            <a:r>
              <a:rPr lang="ru-RU" sz="1000" b="1" dirty="0">
                <a:solidFill>
                  <a:srgbClr val="002060"/>
                </a:solidFill>
              </a:rPr>
              <a:t>V.</a:t>
            </a:r>
            <a:r>
              <a:rPr lang="ru-RU" sz="1000" dirty="0">
                <a:solidFill>
                  <a:srgbClr val="002060"/>
                </a:solidFill>
              </a:rPr>
              <a:t> капли нефти, инкапсулированные в лед; </a:t>
            </a:r>
          </a:p>
          <a:p>
            <a:r>
              <a:rPr lang="ru-RU" sz="1000" b="1" dirty="0">
                <a:solidFill>
                  <a:srgbClr val="002060"/>
                </a:solidFill>
              </a:rPr>
              <a:t>VI.</a:t>
            </a:r>
            <a:r>
              <a:rPr lang="ru-RU" sz="1000" dirty="0">
                <a:solidFill>
                  <a:srgbClr val="002060"/>
                </a:solidFill>
              </a:rPr>
              <a:t> нефть, скопившаяся в ледяной каше; </a:t>
            </a:r>
          </a:p>
          <a:p>
            <a:r>
              <a:rPr lang="ru-RU" sz="1000" b="1" dirty="0">
                <a:solidFill>
                  <a:srgbClr val="002060"/>
                </a:solidFill>
              </a:rPr>
              <a:t>VII.</a:t>
            </a:r>
            <a:r>
              <a:rPr lang="ru-RU" sz="1000" dirty="0">
                <a:solidFill>
                  <a:srgbClr val="002060"/>
                </a:solidFill>
              </a:rPr>
              <a:t> нефть, диспергированная в водной толще; </a:t>
            </a:r>
          </a:p>
          <a:p>
            <a:r>
              <a:rPr lang="ru-RU" sz="1000" b="1" dirty="0">
                <a:solidFill>
                  <a:srgbClr val="002060"/>
                </a:solidFill>
              </a:rPr>
              <a:t>VIII.</a:t>
            </a:r>
            <a:r>
              <a:rPr lang="ru-RU" sz="1000" dirty="0">
                <a:solidFill>
                  <a:srgbClr val="002060"/>
                </a:solidFill>
              </a:rPr>
              <a:t> нефтяная эмульсия; </a:t>
            </a:r>
          </a:p>
          <a:p>
            <a:r>
              <a:rPr lang="ru-RU" sz="1000" b="1" dirty="0">
                <a:solidFill>
                  <a:srgbClr val="002060"/>
                </a:solidFill>
              </a:rPr>
              <a:t>IX.</a:t>
            </a:r>
            <a:r>
              <a:rPr lang="ru-RU" sz="1000" dirty="0">
                <a:solidFill>
                  <a:srgbClr val="002060"/>
                </a:solidFill>
              </a:rPr>
              <a:t> нефть в пленочной форме на поверхности моря</a:t>
            </a:r>
          </a:p>
          <a:p>
            <a:r>
              <a:rPr lang="ru-RU" sz="1000" b="1" dirty="0">
                <a:solidFill>
                  <a:srgbClr val="FF0000"/>
                </a:solidFill>
              </a:rPr>
              <a:t>Х. Затопленные нефтяные маты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1EDBB13-5CAF-4893-B862-A3A77314D44E}"/>
              </a:ext>
            </a:extLst>
          </p:cNvPr>
          <p:cNvSpPr txBox="1"/>
          <p:nvPr/>
        </p:nvSpPr>
        <p:spPr>
          <a:xfrm>
            <a:off x="35496" y="3147814"/>
            <a:ext cx="1728191" cy="1546577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050" b="1" dirty="0">
                <a:solidFill>
                  <a:srgbClr val="002060"/>
                </a:solidFill>
              </a:rPr>
              <a:t>1.</a:t>
            </a:r>
            <a:r>
              <a:rPr lang="ru-RU" sz="1050" dirty="0">
                <a:solidFill>
                  <a:srgbClr val="002060"/>
                </a:solidFill>
              </a:rPr>
              <a:t> Перенос</a:t>
            </a:r>
          </a:p>
          <a:p>
            <a:pPr lvl="0"/>
            <a:r>
              <a:rPr lang="ru-RU" sz="1050" b="1" dirty="0">
                <a:solidFill>
                  <a:srgbClr val="002060"/>
                </a:solidFill>
              </a:rPr>
              <a:t>2.</a:t>
            </a:r>
            <a:r>
              <a:rPr lang="ru-RU" sz="1050" dirty="0">
                <a:solidFill>
                  <a:srgbClr val="002060"/>
                </a:solidFill>
              </a:rPr>
              <a:t> Растекание</a:t>
            </a:r>
          </a:p>
          <a:p>
            <a:pPr lvl="0"/>
            <a:r>
              <a:rPr lang="ru-RU" sz="1050" b="1" dirty="0">
                <a:solidFill>
                  <a:srgbClr val="002060"/>
                </a:solidFill>
              </a:rPr>
              <a:t>3.</a:t>
            </a:r>
            <a:r>
              <a:rPr lang="ru-RU" sz="1050" dirty="0">
                <a:solidFill>
                  <a:srgbClr val="002060"/>
                </a:solidFill>
              </a:rPr>
              <a:t> Испарение.</a:t>
            </a:r>
          </a:p>
          <a:p>
            <a:pPr lvl="0"/>
            <a:r>
              <a:rPr lang="ru-RU" sz="1050" b="1" dirty="0">
                <a:solidFill>
                  <a:srgbClr val="002060"/>
                </a:solidFill>
              </a:rPr>
              <a:t>4.</a:t>
            </a:r>
            <a:r>
              <a:rPr lang="ru-RU" sz="1050" dirty="0">
                <a:solidFill>
                  <a:srgbClr val="002060"/>
                </a:solidFill>
              </a:rPr>
              <a:t> Диспергирование.</a:t>
            </a:r>
          </a:p>
          <a:p>
            <a:pPr lvl="0"/>
            <a:r>
              <a:rPr lang="ru-RU" sz="1050" b="1" dirty="0">
                <a:solidFill>
                  <a:srgbClr val="002060"/>
                </a:solidFill>
              </a:rPr>
              <a:t>5.</a:t>
            </a:r>
            <a:r>
              <a:rPr lang="ru-RU" sz="1050" dirty="0">
                <a:solidFill>
                  <a:srgbClr val="002060"/>
                </a:solidFill>
              </a:rPr>
              <a:t> </a:t>
            </a:r>
            <a:r>
              <a:rPr lang="ru-RU" sz="1050" dirty="0" err="1">
                <a:solidFill>
                  <a:srgbClr val="002060"/>
                </a:solidFill>
              </a:rPr>
              <a:t>Эмульсификация</a:t>
            </a:r>
            <a:endParaRPr lang="ru-RU" sz="1050" dirty="0">
              <a:solidFill>
                <a:srgbClr val="002060"/>
              </a:solidFill>
            </a:endParaRPr>
          </a:p>
          <a:p>
            <a:pPr lvl="0"/>
            <a:r>
              <a:rPr lang="ru-RU" sz="1050" b="1" dirty="0">
                <a:solidFill>
                  <a:srgbClr val="002060"/>
                </a:solidFill>
              </a:rPr>
              <a:t>6.</a:t>
            </a:r>
            <a:r>
              <a:rPr lang="ru-RU" sz="1050" dirty="0">
                <a:solidFill>
                  <a:srgbClr val="002060"/>
                </a:solidFill>
              </a:rPr>
              <a:t> Всплытие крупных капель </a:t>
            </a:r>
          </a:p>
          <a:p>
            <a:pPr lvl="0"/>
            <a:r>
              <a:rPr lang="ru-RU" sz="1050" b="1" dirty="0">
                <a:solidFill>
                  <a:srgbClr val="002060"/>
                </a:solidFill>
              </a:rPr>
              <a:t>7.</a:t>
            </a:r>
            <a:r>
              <a:rPr lang="ru-RU" sz="1050" dirty="0">
                <a:solidFill>
                  <a:srgbClr val="002060"/>
                </a:solidFill>
              </a:rPr>
              <a:t> Вертикальная диффузия.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0E8D5C3-F8CB-455E-8B49-0B5B4B1FD564}"/>
              </a:ext>
            </a:extLst>
          </p:cNvPr>
          <p:cNvSpPr txBox="1"/>
          <p:nvPr/>
        </p:nvSpPr>
        <p:spPr>
          <a:xfrm>
            <a:off x="1835696" y="3075806"/>
            <a:ext cx="2040805" cy="1708160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050" b="1" dirty="0">
                <a:solidFill>
                  <a:srgbClr val="002060"/>
                </a:solidFill>
              </a:rPr>
              <a:t>8.</a:t>
            </a:r>
            <a:r>
              <a:rPr lang="ru-RU" sz="1050" dirty="0">
                <a:solidFill>
                  <a:srgbClr val="002060"/>
                </a:solidFill>
              </a:rPr>
              <a:t> Горизонтальная диффузия</a:t>
            </a:r>
          </a:p>
          <a:p>
            <a:pPr lvl="0"/>
            <a:r>
              <a:rPr lang="ru-RU" sz="1050" b="1" dirty="0">
                <a:solidFill>
                  <a:srgbClr val="002060"/>
                </a:solidFill>
              </a:rPr>
              <a:t>9.</a:t>
            </a:r>
            <a:r>
              <a:rPr lang="ru-RU" sz="1050" dirty="0">
                <a:solidFill>
                  <a:srgbClr val="002060"/>
                </a:solidFill>
              </a:rPr>
              <a:t> Образование агрегатов.</a:t>
            </a:r>
          </a:p>
          <a:p>
            <a:pPr lvl="0"/>
            <a:r>
              <a:rPr lang="ru-RU" sz="1050" b="1" dirty="0">
                <a:solidFill>
                  <a:srgbClr val="002060"/>
                </a:solidFill>
              </a:rPr>
              <a:t>10.</a:t>
            </a:r>
            <a:r>
              <a:rPr lang="ru-RU" sz="1050" dirty="0">
                <a:solidFill>
                  <a:srgbClr val="002060"/>
                </a:solidFill>
              </a:rPr>
              <a:t> Растворение.</a:t>
            </a:r>
          </a:p>
          <a:p>
            <a:pPr lvl="0"/>
            <a:r>
              <a:rPr lang="ru-RU" sz="1050" b="1" dirty="0">
                <a:solidFill>
                  <a:srgbClr val="002060"/>
                </a:solidFill>
              </a:rPr>
              <a:t>11.</a:t>
            </a:r>
            <a:r>
              <a:rPr lang="ru-RU" sz="1050" dirty="0">
                <a:solidFill>
                  <a:srgbClr val="002060"/>
                </a:solidFill>
              </a:rPr>
              <a:t> Биодеградация</a:t>
            </a:r>
          </a:p>
          <a:p>
            <a:pPr lvl="0"/>
            <a:r>
              <a:rPr lang="ru-RU" sz="1050" b="1" dirty="0">
                <a:solidFill>
                  <a:srgbClr val="002060"/>
                </a:solidFill>
              </a:rPr>
              <a:t>12.</a:t>
            </a:r>
            <a:r>
              <a:rPr lang="ru-RU" sz="1050" dirty="0">
                <a:solidFill>
                  <a:srgbClr val="002060"/>
                </a:solidFill>
              </a:rPr>
              <a:t> Фотоокисление</a:t>
            </a:r>
          </a:p>
          <a:p>
            <a:pPr lvl="0"/>
            <a:r>
              <a:rPr lang="ru-RU" sz="1050" b="1" dirty="0">
                <a:solidFill>
                  <a:srgbClr val="002060"/>
                </a:solidFill>
              </a:rPr>
              <a:t>13.</a:t>
            </a:r>
            <a:r>
              <a:rPr lang="ru-RU" sz="1050" dirty="0">
                <a:solidFill>
                  <a:srgbClr val="002060"/>
                </a:solidFill>
              </a:rPr>
              <a:t> Донное загрязнение.</a:t>
            </a:r>
          </a:p>
          <a:p>
            <a:pPr marL="257175" indent="-257175">
              <a:buAutoNum type="arabicPeriod" startAt="14"/>
            </a:pPr>
            <a:r>
              <a:rPr lang="ru-RU" sz="1050" dirty="0">
                <a:solidFill>
                  <a:srgbClr val="002060"/>
                </a:solidFill>
              </a:rPr>
              <a:t>Атмосферный перенос</a:t>
            </a:r>
          </a:p>
          <a:p>
            <a:pPr marL="257175" indent="-257175">
              <a:buAutoNum type="arabicPeriod" startAt="14"/>
            </a:pPr>
            <a:r>
              <a:rPr lang="ru-RU" sz="1050" b="1" dirty="0">
                <a:solidFill>
                  <a:srgbClr val="FF0000"/>
                </a:solidFill>
              </a:rPr>
              <a:t>Седиментация</a:t>
            </a:r>
          </a:p>
          <a:p>
            <a:pPr marL="257175" indent="-257175">
              <a:buAutoNum type="arabicPeriod" startAt="14"/>
            </a:pPr>
            <a:r>
              <a:rPr lang="ru-RU" sz="1050" b="1" dirty="0">
                <a:solidFill>
                  <a:srgbClr val="FF0000"/>
                </a:solidFill>
              </a:rPr>
              <a:t>Образование песчано-нефтяных матов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6DAFE80-E06A-4041-8A89-CAF8223B2447}"/>
              </a:ext>
            </a:extLst>
          </p:cNvPr>
          <p:cNvSpPr txBox="1"/>
          <p:nvPr/>
        </p:nvSpPr>
        <p:spPr>
          <a:xfrm>
            <a:off x="204709" y="783019"/>
            <a:ext cx="3470822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i="1" dirty="0">
                <a:solidFill>
                  <a:srgbClr val="002060"/>
                </a:solidFill>
              </a:rPr>
              <a:t>Совокупность состояний нефтяного разлива </a:t>
            </a:r>
          </a:p>
          <a:p>
            <a:r>
              <a:rPr lang="ru-RU" sz="1050" b="1" i="1" dirty="0">
                <a:solidFill>
                  <a:srgbClr val="002060"/>
                </a:solidFill>
              </a:rPr>
              <a:t>в море и основные процессы трансформации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A937EEF-BCD3-419C-A795-67B69D424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49" y="783103"/>
            <a:ext cx="2603569" cy="22701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C585350-C772-44BD-96AF-56BCE0FDB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677" y="797155"/>
            <a:ext cx="2330965" cy="2270181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A4365042-7A14-47F1-BB4F-31672A1CFC13}"/>
              </a:ext>
            </a:extLst>
          </p:cNvPr>
          <p:cNvSpPr/>
          <p:nvPr/>
        </p:nvSpPr>
        <p:spPr>
          <a:xfrm>
            <a:off x="4475841" y="797155"/>
            <a:ext cx="1873106" cy="22561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C7D766-1B82-4F81-843D-6BA7E56F49B6}"/>
              </a:ext>
            </a:extLst>
          </p:cNvPr>
          <p:cNvSpPr txBox="1"/>
          <p:nvPr/>
        </p:nvSpPr>
        <p:spPr>
          <a:xfrm>
            <a:off x="4503249" y="1586768"/>
            <a:ext cx="2073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Область взаимодействия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6B638F5-B3E8-44A2-B642-315A811DEDEB}"/>
              </a:ext>
            </a:extLst>
          </p:cNvPr>
          <p:cNvSpPr txBox="1"/>
          <p:nvPr/>
        </p:nvSpPr>
        <p:spPr>
          <a:xfrm>
            <a:off x="2089944" y="2462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Моделирование</a:t>
            </a:r>
            <a:r>
              <a:rPr lang="ru-RU" sz="1600" i="1" dirty="0">
                <a:solidFill>
                  <a:schemeClr val="bg2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разливов нефти </a:t>
            </a:r>
            <a:r>
              <a:rPr lang="ru-RU" sz="1600" i="1" dirty="0">
                <a:solidFill>
                  <a:srgbClr val="002060"/>
                </a:solidFill>
              </a:rPr>
              <a:t>в Арктике.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2"/>
                </a:solidFill>
              </a:rPr>
              <a:t>Реальность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1706097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xmlns="" id="{6D36571A-C278-9CD5-578B-CB4715466C13}"/>
              </a:ext>
            </a:extLst>
          </p:cNvPr>
          <p:cNvSpPr txBox="1">
            <a:spLocks/>
          </p:cNvSpPr>
          <p:nvPr/>
        </p:nvSpPr>
        <p:spPr bwMode="auto">
          <a:xfrm>
            <a:off x="8882136" y="4749130"/>
            <a:ext cx="226368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2pPr>
            <a:lvl3pPr marL="8572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3pPr>
            <a:lvl4pPr marL="12001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4pPr>
            <a:lvl5pPr marL="15430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5pPr>
            <a:lvl6pPr marL="18859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6pPr>
            <a:lvl7pPr marL="22288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7pPr>
            <a:lvl8pPr marL="25717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8pPr>
            <a:lvl9pPr marL="29146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fld id="{8A9C9567-803F-4A1F-BCB8-0949B0E26A7A}" type="slidenum">
              <a:rPr lang="ru-RU" altLang="ru-RU" smtClean="0">
                <a:solidFill>
                  <a:srgbClr val="002060"/>
                </a:solidFill>
                <a:latin typeface="Arial Black" panose="020B0A04020102020204" pitchFamily="34" charset="0"/>
              </a:rPr>
              <a:pPr eaLnBrk="1" hangingPunct="1"/>
              <a:t>7</a:t>
            </a:fld>
            <a:endParaRPr lang="ru-RU" alt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22D1B0-DB3D-4A21-863B-B88BA775FF9C}"/>
              </a:ext>
            </a:extLst>
          </p:cNvPr>
          <p:cNvSpPr txBox="1"/>
          <p:nvPr/>
        </p:nvSpPr>
        <p:spPr>
          <a:xfrm>
            <a:off x="95918" y="3519204"/>
            <a:ext cx="5052146" cy="160043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Прогнозирование разливов ННП – технология оперативной океанографии с использованием моделей:</a:t>
            </a:r>
          </a:p>
          <a:p>
            <a:r>
              <a:rPr lang="ru-RU" sz="1400" dirty="0">
                <a:solidFill>
                  <a:srgbClr val="002060"/>
                </a:solidFill>
              </a:rPr>
              <a:t>(1) </a:t>
            </a:r>
            <a:r>
              <a:rPr lang="ru-RU" sz="1400" dirty="0" err="1">
                <a:solidFill>
                  <a:srgbClr val="002060"/>
                </a:solidFill>
              </a:rPr>
              <a:t>термогидродинамики</a:t>
            </a:r>
            <a:r>
              <a:rPr lang="ru-RU" sz="1400" dirty="0">
                <a:solidFill>
                  <a:srgbClr val="002060"/>
                </a:solidFill>
              </a:rPr>
              <a:t> океана,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(2) атмосферы,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(3) ветрового волнения,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(4) ледовых условий,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(5) модель нефтяного разлива</a:t>
            </a:r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283844-35B2-4486-AF97-7EBF1233FD7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6" y="666939"/>
            <a:ext cx="3990158" cy="2768907"/>
          </a:xfrm>
          <a:prstGeom prst="rect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A7BBDC-487F-4FC5-9076-ED63E7F16848}"/>
              </a:ext>
            </a:extLst>
          </p:cNvPr>
          <p:cNvSpPr txBox="1"/>
          <p:nvPr/>
        </p:nvSpPr>
        <p:spPr>
          <a:xfrm>
            <a:off x="504000" y="324000"/>
            <a:ext cx="824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b="1" i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+mn-cs"/>
              </a:rPr>
              <a:t>Компоненты технологии прогнозирования разливов нефти в мо</a:t>
            </a:r>
            <a:r>
              <a:rPr lang="ru-RU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+mn-cs"/>
              </a:rPr>
              <a:t>р</a:t>
            </a: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+mn-cs"/>
              </a:rPr>
              <a:t>е</a:t>
            </a:r>
            <a:endParaRPr lang="ru-RU" dirty="0">
              <a:solidFill>
                <a:srgbClr val="000000"/>
              </a:solidFill>
              <a:latin typeface="+mj-lt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BA73CF-0CF3-43C2-8CCC-C3EB8D54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5015" y="3633376"/>
            <a:ext cx="2690259" cy="13866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DD67E2-2772-4CD2-98C3-5F34167BB04C}"/>
              </a:ext>
            </a:extLst>
          </p:cNvPr>
          <p:cNvSpPr txBox="1"/>
          <p:nvPr/>
        </p:nvSpPr>
        <p:spPr>
          <a:xfrm>
            <a:off x="5635633" y="3241308"/>
            <a:ext cx="3299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Расписание ДЗЗ в сентябре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785582-7B52-455A-B884-9F2D53BB10A9}"/>
              </a:ext>
            </a:extLst>
          </p:cNvPr>
          <p:cNvSpPr txBox="1"/>
          <p:nvPr/>
        </p:nvSpPr>
        <p:spPr>
          <a:xfrm>
            <a:off x="2089944" y="2462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Моделирование</a:t>
            </a:r>
            <a:r>
              <a:rPr lang="ru-RU" sz="1600" i="1" dirty="0">
                <a:solidFill>
                  <a:schemeClr val="bg2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разливов нефти </a:t>
            </a:r>
            <a:r>
              <a:rPr lang="ru-RU" sz="1600" i="1" dirty="0">
                <a:solidFill>
                  <a:srgbClr val="002060"/>
                </a:solidFill>
              </a:rPr>
              <a:t>в Арктике.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2"/>
                </a:solidFill>
              </a:rPr>
              <a:t>Реальность и перспективы</a:t>
            </a:r>
          </a:p>
        </p:txBody>
      </p:sp>
      <p:pic>
        <p:nvPicPr>
          <p:cNvPr id="10" name="surf_vel_volganeft_nogeo19-23.gif">
            <a:hlinkClick r:id="" action="ppaction://media"/>
            <a:extLst>
              <a:ext uri="{FF2B5EF4-FFF2-40B4-BE49-F238E27FC236}">
                <a16:creationId xmlns:a16="http://schemas.microsoft.com/office/drawing/2014/main" xmlns="" id="{84C00214-F498-4060-B0BB-95ACAF2EA3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57274" y="80917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1503E4D3-8744-42B5-9B5B-1F250DC12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86" y="2494076"/>
            <a:ext cx="9167886" cy="2669962"/>
          </a:xfrm>
          <a:prstGeom prst="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ru-RU" sz="1400" b="1" dirty="0">
                <a:solidFill>
                  <a:srgbClr val="00007D"/>
                </a:solidFill>
                <a:cs typeface="+mn-cs"/>
              </a:rPr>
              <a:t>Выводы:</a:t>
            </a:r>
          </a:p>
          <a:p>
            <a:pPr marL="285750" indent="-285750" defTabSz="685800" eaLnBrk="1" hangingPunct="1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007D"/>
                </a:solidFill>
                <a:cs typeface="+mn-cs"/>
              </a:rPr>
              <a:t>Необходимы </a:t>
            </a:r>
            <a:r>
              <a:rPr lang="ru-RU" sz="1400" b="1" dirty="0">
                <a:solidFill>
                  <a:srgbClr val="00007D"/>
                </a:solidFill>
                <a:cs typeface="+mn-cs"/>
              </a:rPr>
              <a:t>исследования поведения в морской среде тяжелых видов топлива </a:t>
            </a:r>
            <a:r>
              <a:rPr lang="ru-RU" sz="1400" dirty="0">
                <a:solidFill>
                  <a:srgbClr val="00007D"/>
                </a:solidFill>
                <a:cs typeface="+mn-cs"/>
              </a:rPr>
              <a:t>и, в том числе, мазутов, особенностей их детектирования средствами ДЗЗ.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Опыт спутникового контроля района РМКП показал, что </a:t>
            </a:r>
            <a:r>
              <a:rPr lang="ru-RU" sz="1400" b="1" dirty="0">
                <a:solidFill>
                  <a:srgbClr val="0000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ресурсов открытых данных ДЗЗ 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00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недостаточно</a:t>
            </a:r>
            <a:r>
              <a:rPr lang="ru-RU" sz="1400" dirty="0">
                <a:solidFill>
                  <a:srgbClr val="0000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для мониторинга последствий крупномасштабных разливов нефти и нефтепродуктов на море. </a:t>
            </a:r>
          </a:p>
          <a:p>
            <a:pPr marL="285750" indent="-285750" defTabSz="685800" eaLnBrk="1" hangingPunct="1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007D"/>
                </a:solidFill>
                <a:cs typeface="+mn-cs"/>
              </a:rPr>
              <a:t>Необходимо создавать </a:t>
            </a:r>
            <a:r>
              <a:rPr lang="ru-RU" sz="1400" b="1" dirty="0">
                <a:solidFill>
                  <a:srgbClr val="00007D"/>
                </a:solidFill>
                <a:cs typeface="+mn-cs"/>
              </a:rPr>
              <a:t>национальный сервис поддержки </a:t>
            </a:r>
            <a:r>
              <a:rPr lang="ru-RU" sz="1400" dirty="0">
                <a:solidFill>
                  <a:srgbClr val="00007D"/>
                </a:solidFill>
                <a:cs typeface="+mn-cs"/>
              </a:rPr>
              <a:t>реагирования на морские разливы нефти,  в который следует включать и оперативную океанографию, и средства ДЗЗ, и систему моделирования разливов нефти. Сервис необходим для минимизации последствий аварий на основании продуманных вариантах реагирования.</a:t>
            </a:r>
          </a:p>
          <a:p>
            <a:pPr marL="285750" indent="-285750" defTabSz="685800" eaLnBrk="1" hangingPunct="1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007D"/>
                </a:solidFill>
                <a:cs typeface="+mn-cs"/>
              </a:rPr>
              <a:t>События в Керченской аварии развивались не по плану. Необходимо обсуждение новых подходов к подготовке ППЛРН на основании </a:t>
            </a:r>
            <a:r>
              <a:rPr lang="ru-RU" sz="1400" b="1" dirty="0">
                <a:solidFill>
                  <a:srgbClr val="00007D"/>
                </a:solidFill>
                <a:cs typeface="+mn-cs"/>
              </a:rPr>
              <a:t>риск-ориентированных подходов</a:t>
            </a:r>
            <a:endParaRPr lang="ru-RU" sz="1350" b="1" dirty="0">
              <a:solidFill>
                <a:srgbClr val="00007D"/>
              </a:solidFill>
              <a:cs typeface="+mn-cs"/>
            </a:endParaRPr>
          </a:p>
        </p:txBody>
      </p:sp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xmlns="" id="{208CEFE2-1528-48C9-A596-443313F56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24000"/>
            <a:ext cx="8541486" cy="352928"/>
          </a:xfrm>
        </p:spPr>
        <p:txBody>
          <a:bodyPr/>
          <a:lstStyle/>
          <a:p>
            <a:pPr eaLnBrk="1" hangingPunct="1"/>
            <a:r>
              <a:rPr lang="ru-RU" altLang="ru-RU" sz="1800" b="1" i="1" dirty="0">
                <a:solidFill>
                  <a:srgbClr val="002060"/>
                </a:solidFill>
              </a:rPr>
              <a:t>Уроки РМКП-2024</a:t>
            </a:r>
            <a:endParaRPr lang="ru-RU" altLang="ru-RU" sz="1800" dirty="0">
              <a:solidFill>
                <a:srgbClr val="002060"/>
              </a:solidFill>
            </a:endParaRPr>
          </a:p>
        </p:txBody>
      </p:sp>
      <p:sp>
        <p:nvSpPr>
          <p:cNvPr id="13343" name="Номер слайда 2">
            <a:extLst>
              <a:ext uri="{FF2B5EF4-FFF2-40B4-BE49-F238E27FC236}">
                <a16:creationId xmlns:a16="http://schemas.microsoft.com/office/drawing/2014/main" xmlns="" id="{1E217A60-D3F3-40EC-A145-04F2EDF699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flipH="1">
            <a:off x="8820472" y="4803998"/>
            <a:ext cx="305502" cy="342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A9C9567-803F-4A1F-BCB8-0949B0E26A7A}" type="slidenum">
              <a:rPr lang="ru-RU" altLang="ru-RU">
                <a:solidFill>
                  <a:srgbClr val="002060"/>
                </a:solidFill>
                <a:latin typeface="Arial Black" panose="020B0A04020102020204" pitchFamily="34" charset="0"/>
              </a:rPr>
              <a:pPr eaLnBrk="1" hangingPunct="1"/>
              <a:t>8</a:t>
            </a:fld>
            <a:endParaRPr lang="ru-RU" alt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0D8827-667F-4807-961D-8C760F46D92F}"/>
              </a:ext>
            </a:extLst>
          </p:cNvPr>
          <p:cNvSpPr txBox="1"/>
          <p:nvPr/>
        </p:nvSpPr>
        <p:spPr>
          <a:xfrm>
            <a:off x="18510" y="699542"/>
            <a:ext cx="9144000" cy="1754326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just" defTabSz="685800"/>
            <a:r>
              <a:rPr lang="ru-RU" sz="1400" b="1" dirty="0">
                <a:solidFill>
                  <a:srgbClr val="00007D"/>
                </a:solidFill>
                <a:cs typeface="+mn-cs"/>
              </a:rPr>
              <a:t>Особенности:</a:t>
            </a:r>
            <a:r>
              <a:rPr lang="ru-RU" sz="1350" dirty="0">
                <a:solidFill>
                  <a:srgbClr val="00007D"/>
                </a:solidFill>
                <a:cs typeface="+mn-cs"/>
              </a:rPr>
              <a:t> 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rgbClr val="00007D"/>
                </a:solidFill>
                <a:cs typeface="+mn-cs"/>
              </a:rPr>
              <a:t>сложившаяся гидрометеорологическая ситуация, умеренно сильное волнение в районе мелководья и  песчаные берега Анапы;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rgbClr val="00007D"/>
                </a:solidFill>
                <a:cs typeface="+mn-cs"/>
              </a:rPr>
              <a:t>образование песчано-нефтяных матов на дне за счет высокой плотности, вязкости и адгезии мазута.  Соединение мазута с песком и водорослями привело к образованию конгломератов с плотностью выше плотности морской воды. 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rgbClr val="00007D"/>
                </a:solidFill>
                <a:cs typeface="+mn-cs"/>
              </a:rPr>
              <a:t>Подводные песчано-нефтяные маты стали источником вторичного загрязнения морской среды и побережий на протяжении нескольких месяцев.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EC63AA8-4C02-4F83-B236-16EF87BA3AEF}"/>
              </a:ext>
            </a:extLst>
          </p:cNvPr>
          <p:cNvSpPr txBox="1"/>
          <p:nvPr/>
        </p:nvSpPr>
        <p:spPr>
          <a:xfrm>
            <a:off x="2089944" y="2462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Моделирование</a:t>
            </a:r>
            <a:r>
              <a:rPr lang="ru-RU" sz="1600" i="1" dirty="0">
                <a:solidFill>
                  <a:schemeClr val="bg2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разливов нефти </a:t>
            </a:r>
            <a:r>
              <a:rPr lang="ru-RU" sz="1600" i="1" dirty="0">
                <a:solidFill>
                  <a:srgbClr val="002060"/>
                </a:solidFill>
              </a:rPr>
              <a:t>в Арктике.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2"/>
                </a:solidFill>
              </a:rPr>
              <a:t>Реальность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3654258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08F84C-B1E4-4730-AF56-CD8EE72EAABE}"/>
              </a:ext>
            </a:extLst>
          </p:cNvPr>
          <p:cNvSpPr txBox="1"/>
          <p:nvPr/>
        </p:nvSpPr>
        <p:spPr>
          <a:xfrm>
            <a:off x="35497" y="3560470"/>
            <a:ext cx="9108503" cy="1477328"/>
          </a:xfrm>
          <a:prstGeom prst="rect">
            <a:avLst/>
          </a:prstGeom>
          <a:solidFill>
            <a:schemeClr val="bg2">
              <a:lumMod val="20000"/>
              <a:lumOff val="80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00" dirty="0"/>
              <a:t>Огромное разнообразие видов льда, от припая до пакового различной сплоченности, возраста, формы и строения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00" dirty="0"/>
              <a:t>Повышение роли гидрометеорологического обеспечения</a:t>
            </a:r>
            <a:r>
              <a:rPr lang="en-US" sz="1500" dirty="0"/>
              <a:t>+</a:t>
            </a:r>
            <a:r>
              <a:rPr lang="ru-RU" sz="1500" dirty="0"/>
              <a:t>характеристик морского льда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00" dirty="0"/>
              <a:t>Обнаружение и мониторинг разливов в ледовых условиях существенно затруднены (снег, облачность, полярная ночь)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00" dirty="0"/>
              <a:t>Взаимодействие нефти и льда происходит на разных масштабах от метров до километров</a:t>
            </a:r>
          </a:p>
        </p:txBody>
      </p:sp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xmlns="" id="{208CEFE2-1528-48C9-A596-443313F56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60" y="323867"/>
            <a:ext cx="8568488" cy="352928"/>
          </a:xfrm>
        </p:spPr>
        <p:txBody>
          <a:bodyPr/>
          <a:lstStyle/>
          <a:p>
            <a:pPr eaLnBrk="1" hangingPunct="1"/>
            <a:r>
              <a:rPr lang="ru-RU" altLang="ru-RU" sz="1800" b="1" i="1" dirty="0">
                <a:solidFill>
                  <a:srgbClr val="002060"/>
                </a:solidFill>
              </a:rPr>
              <a:t>Арктика: моделирование разливов нефти и реагирование на них</a:t>
            </a:r>
            <a:endParaRPr lang="ru-RU" altLang="ru-RU" sz="1800" dirty="0">
              <a:solidFill>
                <a:srgbClr val="002060"/>
              </a:solidFill>
            </a:endParaRPr>
          </a:p>
        </p:txBody>
      </p:sp>
      <p:sp>
        <p:nvSpPr>
          <p:cNvPr id="21" name="Номер слайда 2">
            <a:extLst>
              <a:ext uri="{FF2B5EF4-FFF2-40B4-BE49-F238E27FC236}">
                <a16:creationId xmlns:a16="http://schemas.microsoft.com/office/drawing/2014/main" xmlns="" id="{33C4921C-4513-81C3-9C6F-EFF833A051F1}"/>
              </a:ext>
            </a:extLst>
          </p:cNvPr>
          <p:cNvSpPr txBox="1">
            <a:spLocks/>
          </p:cNvSpPr>
          <p:nvPr/>
        </p:nvSpPr>
        <p:spPr bwMode="auto">
          <a:xfrm>
            <a:off x="8532440" y="4821138"/>
            <a:ext cx="576064" cy="342900"/>
          </a:xfrm>
          <a:prstGeom prst="rect">
            <a:avLst/>
          </a:prstGeom>
          <a:solidFill>
            <a:srgbClr val="DAEBF2"/>
          </a:solidFill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2pPr>
            <a:lvl3pPr marL="8572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3pPr>
            <a:lvl4pPr marL="12001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4pPr>
            <a:lvl5pPr marL="15430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5pPr>
            <a:lvl6pPr marL="18859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6pPr>
            <a:lvl7pPr marL="22288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7pPr>
            <a:lvl8pPr marL="25717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8pPr>
            <a:lvl9pPr marL="2914650" indent="-1714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fld id="{8A9C9567-803F-4A1F-BCB8-0949B0E26A7A}" type="slidenum">
              <a:rPr lang="ru-RU" altLang="ru-RU" smtClean="0">
                <a:solidFill>
                  <a:srgbClr val="002060"/>
                </a:solidFill>
                <a:latin typeface="Arial Black" panose="020B0A04020102020204" pitchFamily="34" charset="0"/>
              </a:rPr>
              <a:pPr eaLnBrk="1" hangingPunct="1"/>
              <a:t>9</a:t>
            </a:fld>
            <a:endParaRPr lang="ru-RU" alt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7FAB1A1-3155-4B7F-9752-A3CF1881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0" y="693988"/>
            <a:ext cx="2296228" cy="21086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DA0CC6C-7D52-4CF8-BF78-9E733B65D69E}"/>
              </a:ext>
            </a:extLst>
          </p:cNvPr>
          <p:cNvSpPr txBox="1"/>
          <p:nvPr/>
        </p:nvSpPr>
        <p:spPr>
          <a:xfrm>
            <a:off x="35496" y="2803098"/>
            <a:ext cx="2296228" cy="738664"/>
          </a:xfrm>
          <a:prstGeom prst="rect">
            <a:avLst/>
          </a:prstGeom>
          <a:solidFill>
            <a:schemeClr val="bg2">
              <a:lumMod val="20000"/>
              <a:lumOff val="80000"/>
              <a:alpha val="33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</a:rPr>
              <a:t>Дрейф </a:t>
            </a:r>
            <a:r>
              <a:rPr lang="ru-RU" sz="14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баржи National II  в 2014 году в Чукотском  море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D421EAF-E0FE-432F-9A11-C15688995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973" y="712091"/>
            <a:ext cx="3716531" cy="209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0C3303-173B-4E69-B552-B1D3F4F43614}"/>
              </a:ext>
            </a:extLst>
          </p:cNvPr>
          <p:cNvSpPr txBox="1"/>
          <p:nvPr/>
        </p:nvSpPr>
        <p:spPr>
          <a:xfrm>
            <a:off x="5394698" y="2748865"/>
            <a:ext cx="3712872" cy="830997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«Oil </a:t>
            </a:r>
            <a:r>
              <a:rPr lang="ru-RU" sz="1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Spill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Modeling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Improved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Response </a:t>
            </a:r>
            <a:r>
              <a:rPr lang="ru-RU" sz="1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Arctic </a:t>
            </a:r>
            <a:r>
              <a:rPr lang="ru-RU" sz="1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Maritime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Spills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r>
              <a:rPr lang="ru-RU" sz="1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ThePath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Forward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». </a:t>
            </a:r>
            <a:r>
              <a:rPr lang="en-US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3-5 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декабря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2019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C9AF17B-0F62-4F5A-856C-4A8684348352}"/>
              </a:ext>
            </a:extLst>
          </p:cNvPr>
          <p:cNvSpPr txBox="1"/>
          <p:nvPr/>
        </p:nvSpPr>
        <p:spPr>
          <a:xfrm>
            <a:off x="2089944" y="2462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Моделирование</a:t>
            </a:r>
            <a:r>
              <a:rPr lang="ru-RU" sz="1600" i="1" dirty="0">
                <a:solidFill>
                  <a:schemeClr val="bg2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разливов нефти </a:t>
            </a:r>
            <a:r>
              <a:rPr lang="ru-RU" sz="1600" i="1" dirty="0">
                <a:solidFill>
                  <a:srgbClr val="002060"/>
                </a:solidFill>
              </a:rPr>
              <a:t>в Арктике.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2"/>
                </a:solidFill>
              </a:rPr>
              <a:t>Реальность и перспективы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6E50A1F-2AEA-4918-93F3-37724A1FD63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83090"/>
            <a:ext cx="2909134" cy="21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F7E47E6-90AF-4111-B330-DE3B3BBE35BB}"/>
              </a:ext>
            </a:extLst>
          </p:cNvPr>
          <p:cNvSpPr txBox="1"/>
          <p:nvPr/>
        </p:nvSpPr>
        <p:spPr>
          <a:xfrm>
            <a:off x="2410826" y="2800730"/>
            <a:ext cx="2905704" cy="523220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Эксперимент с разливом 7 м</a:t>
            </a:r>
            <a:r>
              <a:rPr lang="ru-RU" sz="1400" baseline="30000" dirty="0"/>
              <a:t>3</a:t>
            </a:r>
            <a:r>
              <a:rPr lang="ru-RU" sz="1400" dirty="0"/>
              <a:t> </a:t>
            </a:r>
          </a:p>
          <a:p>
            <a:r>
              <a:rPr lang="ru-RU" sz="1400" dirty="0"/>
              <a:t>нефти в 8 бальный лед</a:t>
            </a:r>
          </a:p>
        </p:txBody>
      </p:sp>
    </p:spTree>
    <p:extLst>
      <p:ext uri="{BB962C8B-B14F-4D97-AF65-F5344CB8AC3E}">
        <p14:creationId xmlns:p14="http://schemas.microsoft.com/office/powerpoint/2010/main" val="2952306231"/>
      </p:ext>
    </p:extLst>
  </p:cSld>
  <p:clrMapOvr>
    <a:masterClrMapping/>
  </p:clrMapOvr>
</p:sld>
</file>

<file path=ppt/theme/theme1.xml><?xml version="1.0" encoding="utf-8"?>
<a:theme xmlns:a="http://schemas.openxmlformats.org/drawingml/2006/main" name="Занавес">
  <a:themeElements>
    <a:clrScheme name="Занавес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Занавес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OIN_EN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28219</TotalTime>
  <Words>2423</Words>
  <Application>Microsoft Office PowerPoint</Application>
  <PresentationFormat>Экран (16:9)</PresentationFormat>
  <Paragraphs>248</Paragraphs>
  <Slides>15</Slides>
  <Notes>15</Notes>
  <HiddenSlides>0</HiddenSlides>
  <MMClips>4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Занавес</vt:lpstr>
      <vt:lpstr>1_Пиксел</vt:lpstr>
      <vt:lpstr>GOIN_EN</vt:lpstr>
      <vt:lpstr>Моделирование разливов нефти и нефтепродуктов в Арктике.   Реальность и перспективы </vt:lpstr>
      <vt:lpstr>Содержание</vt:lpstr>
      <vt:lpstr>Презентация PowerPoint</vt:lpstr>
      <vt:lpstr>Разлив Мазута в Керченском Проливе в 2024 г. (РМКП-2024)</vt:lpstr>
      <vt:lpstr>Презентация PowerPoint</vt:lpstr>
      <vt:lpstr>РМКП-2024. Что необходимо исследовать?</vt:lpstr>
      <vt:lpstr>Презентация PowerPoint</vt:lpstr>
      <vt:lpstr>Уроки РМКП-2024</vt:lpstr>
      <vt:lpstr>Арктика: моделирование разливов нефти и реагирование на них</vt:lpstr>
      <vt:lpstr>Проблема масштабов и неопределенности. Вопросы без ответов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goin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решить проблему</dc:title>
  <dc:creator>spillmod_1</dc:creator>
  <cp:lastModifiedBy>Наталья Ковалева</cp:lastModifiedBy>
  <cp:revision>844</cp:revision>
  <cp:lastPrinted>2018-09-20T15:06:08Z</cp:lastPrinted>
  <dcterms:created xsi:type="dcterms:W3CDTF">2013-01-24T07:21:45Z</dcterms:created>
  <dcterms:modified xsi:type="dcterms:W3CDTF">2026-06-29T09:40:12Z</dcterms:modified>
</cp:coreProperties>
</file>